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2"/>
  </p:sldMasterIdLst>
  <p:notesMasterIdLst>
    <p:notesMasterId r:id="rId21"/>
  </p:notesMasterIdLst>
  <p:sldIdLst>
    <p:sldId id="274" r:id="rId3"/>
    <p:sldId id="278" r:id="rId4"/>
    <p:sldId id="292" r:id="rId5"/>
    <p:sldId id="295" r:id="rId6"/>
    <p:sldId id="294" r:id="rId7"/>
    <p:sldId id="288" r:id="rId8"/>
    <p:sldId id="290" r:id="rId9"/>
    <p:sldId id="3109" r:id="rId10"/>
    <p:sldId id="3110" r:id="rId11"/>
    <p:sldId id="3111" r:id="rId12"/>
    <p:sldId id="3112" r:id="rId13"/>
    <p:sldId id="289" r:id="rId14"/>
    <p:sldId id="291" r:id="rId15"/>
    <p:sldId id="3114" r:id="rId16"/>
    <p:sldId id="3113" r:id="rId17"/>
    <p:sldId id="3117" r:id="rId18"/>
    <p:sldId id="3118" r:id="rId19"/>
    <p:sldId id="3119" r:id="rId20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4320">
          <p15:clr>
            <a:srgbClr val="A4A3A4"/>
          </p15:clr>
        </p15:guide>
        <p15:guide id="3" pos="3840">
          <p15:clr>
            <a:srgbClr val="A4A3A4"/>
          </p15:clr>
        </p15:guide>
        <p15:guide id="4" pos="7174">
          <p15:clr>
            <a:srgbClr val="A4A3A4"/>
          </p15:clr>
        </p15:guide>
        <p15:guide id="5" pos="1459">
          <p15:clr>
            <a:srgbClr val="A4A3A4"/>
          </p15:clr>
        </p15:guide>
        <p15:guide id="6" orient="horz" pos="2704">
          <p15:clr>
            <a:srgbClr val="A4A3A4"/>
          </p15:clr>
        </p15:guide>
        <p15:guide id="7" orient="horz" pos="281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7E7"/>
    <a:srgbClr val="C45A11"/>
    <a:srgbClr val="323F4F"/>
    <a:srgbClr val="843C0B"/>
    <a:srgbClr val="EDF4EA"/>
    <a:srgbClr val="FF9300"/>
    <a:srgbClr val="00FDFF"/>
    <a:srgbClr val="562D17"/>
    <a:srgbClr val="FFF2CC"/>
    <a:srgbClr val="1969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955" autoAdjust="0"/>
    <p:restoredTop sz="96414"/>
  </p:normalViewPr>
  <p:slideViewPr>
    <p:cSldViewPr snapToGrid="0">
      <p:cViewPr varScale="1">
        <p:scale>
          <a:sx n="138" d="100"/>
          <a:sy n="138" d="100"/>
        </p:scale>
        <p:origin x="208" y="592"/>
      </p:cViewPr>
      <p:guideLst>
        <p:guide orient="horz"/>
        <p:guide orient="horz" pos="4320"/>
        <p:guide pos="3840"/>
        <p:guide pos="7174"/>
        <p:guide pos="1459"/>
        <p:guide orient="horz" pos="2704"/>
        <p:guide orient="horz" pos="281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sv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308D63-6034-4040-8CC6-1C16FCDE4B4C}" type="datetimeFigureOut">
              <a:rPr lang="en-CN" smtClean="0"/>
              <a:t>2020/10/19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0C7233-08AA-E648-AE03-F4C0CE7A6EB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1257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N" dirty="0"/>
              <a:t>lzd</a:t>
            </a:r>
            <a:r>
              <a:rPr lang="zh-CN" altLang="en-US" dirty="0"/>
              <a:t> 中国跨境</a:t>
            </a:r>
            <a:r>
              <a:rPr lang="en-CN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FY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21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YTD7.5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亿美金（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2020-10-08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69718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11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096548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12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047554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14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956658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15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547864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16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86751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17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145694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18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7122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CN" dirty="0"/>
              <a:t>消费者</a:t>
            </a:r>
            <a:r>
              <a:rPr lang="zh-CN" altLang="en-US" dirty="0"/>
              <a:t>：没有服务费，选择空运和海运判断是否支持包（类目</a:t>
            </a:r>
            <a:r>
              <a:rPr lang="en-US" altLang="zh-CN" dirty="0"/>
              <a:t>/</a:t>
            </a:r>
            <a:r>
              <a:rPr lang="zh-CN" altLang="en-US" dirty="0"/>
              <a:t>路线）</a:t>
            </a:r>
            <a:endParaRPr lang="en-US" altLang="zh-CN" dirty="0"/>
          </a:p>
          <a:p>
            <a:r>
              <a:rPr lang="zh-CN" altLang="en-US" dirty="0"/>
              <a:t>下单：消费者下单，平台扣商家支付宝余额</a:t>
            </a:r>
            <a:r>
              <a:rPr lang="en-US" altLang="zh-CN" dirty="0"/>
              <a:t>/</a:t>
            </a:r>
            <a:r>
              <a:rPr lang="zh-CN" altLang="en-US" dirty="0"/>
              <a:t>保障金（按类目佣金费率）</a:t>
            </a:r>
            <a:endParaRPr lang="en-US" altLang="zh-CN" dirty="0"/>
          </a:p>
          <a:p>
            <a:r>
              <a:rPr lang="zh-CN" altLang="en-US" dirty="0"/>
              <a:t>扣减给菜鸟（周或月度），</a:t>
            </a:r>
            <a:r>
              <a:rPr lang="en-US" altLang="zh-CN" dirty="0"/>
              <a:t>+</a:t>
            </a:r>
            <a:r>
              <a:rPr lang="zh-CN" altLang="en-US" dirty="0"/>
              <a:t>平台补贴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3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55708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N" dirty="0"/>
              <a:t>lzd</a:t>
            </a:r>
            <a:r>
              <a:rPr lang="zh-CN" altLang="en-US" dirty="0"/>
              <a:t> 中国跨境</a:t>
            </a:r>
            <a:r>
              <a:rPr lang="en-CN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FY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21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YTD7.5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亿美金（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2020-10-08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4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14880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01162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CN" dirty="0"/>
              <a:t>确定性</a:t>
            </a:r>
            <a:r>
              <a:rPr lang="zh-CN" altLang="en-US" dirty="0"/>
              <a:t>：</a:t>
            </a:r>
            <a:r>
              <a:rPr lang="zh-CN" altLang="en-US" sz="1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强确定性（高佣金</a:t>
            </a:r>
            <a:r>
              <a:rPr lang="en-US" altLang="zh-CN" sz="1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综合质量）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11159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695234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394200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145225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C7233-08AA-E648-AE03-F4C0CE7A6EBF}" type="slidenum">
              <a:rPr lang="en-CN" smtClean="0"/>
              <a:t>10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95797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单击此处编辑正文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2020/10/19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f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11" Type="http://schemas.openxmlformats.org/officeDocument/2006/relationships/image" Target="../media/image19.tiff"/><Relationship Id="rId5" Type="http://schemas.openxmlformats.org/officeDocument/2006/relationships/image" Target="../media/image14.png"/><Relationship Id="rId10" Type="http://schemas.openxmlformats.org/officeDocument/2006/relationships/image" Target="../media/image18.tiff"/><Relationship Id="rId4" Type="http://schemas.openxmlformats.org/officeDocument/2006/relationships/image" Target="../media/image13.png"/><Relationship Id="rId9" Type="http://schemas.openxmlformats.org/officeDocument/2006/relationships/image" Target="../media/image1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" y="-136478"/>
            <a:ext cx="12191989" cy="7006669"/>
          </a:xfrm>
          <a:prstGeom prst="rect">
            <a:avLst/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  <a14:imgEffect>
                        <a14:sharpenSoften amount="-6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1553"/>
            </a:stretch>
          </a:blipFill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05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-11643" y="0"/>
            <a:ext cx="12192001" cy="6804000"/>
          </a:xfrm>
          <a:prstGeom prst="rect">
            <a:avLst/>
          </a:prstGeom>
          <a:solidFill>
            <a:schemeClr val="accent5">
              <a:lumMod val="75000"/>
              <a:alpha val="39000"/>
            </a:schemeClr>
          </a:solidFill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05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6" name="矩形 15"/>
          <p:cNvSpPr/>
          <p:nvPr/>
        </p:nvSpPr>
        <p:spPr>
          <a:xfrm rot="10800000">
            <a:off x="-11650" y="-13790"/>
            <a:ext cx="12192006" cy="203779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07911" y="2352375"/>
            <a:ext cx="95793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业务发展与</a:t>
            </a:r>
            <a:r>
              <a:rPr lang="en-US" altLang="zh-CN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fy21S2</a:t>
            </a:r>
            <a:r>
              <a:rPr lang="zh-CN" altLang="en-US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技术计划</a:t>
            </a:r>
          </a:p>
        </p:txBody>
      </p:sp>
      <p:sp>
        <p:nvSpPr>
          <p:cNvPr id="15" name="矩形 14"/>
          <p:cNvSpPr/>
          <p:nvPr/>
        </p:nvSpPr>
        <p:spPr>
          <a:xfrm>
            <a:off x="-23" y="5144185"/>
            <a:ext cx="12192006" cy="1710521"/>
          </a:xfrm>
          <a:prstGeom prst="rect">
            <a:avLst/>
          </a:prstGeom>
          <a:gradFill>
            <a:gsLst>
              <a:gs pos="0">
                <a:schemeClr val="tx1">
                  <a:alpha val="0"/>
                  <a:lumMod val="100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-11" y="5787025"/>
            <a:ext cx="12192006" cy="1082678"/>
          </a:xfrm>
          <a:prstGeom prst="rect">
            <a:avLst/>
          </a:prstGeom>
          <a:blipFill dpi="0" rotWithShape="1">
            <a:blip r:embed="rId4">
              <a:alphaModFix amt="9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99017" y="5523819"/>
            <a:ext cx="3593949" cy="14469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097354" y="3599764"/>
            <a:ext cx="1800493" cy="521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天猫淘宝海外技术部</a:t>
            </a:r>
            <a:endParaRPr lang="en-US" altLang="zh-CN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2020-10</a:t>
            </a:r>
            <a:endParaRPr lang="en-US" sz="105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2" name="图片 9">
            <a:extLst>
              <a:ext uri="{FF2B5EF4-FFF2-40B4-BE49-F238E27FC236}">
                <a16:creationId xmlns:a16="http://schemas.microsoft.com/office/drawing/2014/main" id="{0B8CD047-9A3C-8C48-B1CA-21720D3D623D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74256" y="1449697"/>
            <a:ext cx="3246689" cy="67095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70B12BC-3C66-7A43-A677-F7D9B8AF53C4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chemeClr val="bg1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chemeClr val="bg1"/>
                </a:solidFill>
              </a:rPr>
              <a:t>特权与保密 -内部信息，请勿外传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EB8EA3-41DC-1E48-9EFD-105E89EE1116}"/>
              </a:ext>
            </a:extLst>
          </p:cNvPr>
          <p:cNvSpPr txBox="1"/>
          <p:nvPr/>
        </p:nvSpPr>
        <p:spPr>
          <a:xfrm>
            <a:off x="637308" y="455946"/>
            <a:ext cx="2983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5400" dirty="0">
                <a:solidFill>
                  <a:schemeClr val="bg1"/>
                </a:solidFill>
              </a:rPr>
              <a:t>DRAFT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21957" y="246645"/>
            <a:ext cx="864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OKR</a:t>
            </a:r>
          </a:p>
        </p:txBody>
      </p:sp>
      <p:graphicFrame>
        <p:nvGraphicFramePr>
          <p:cNvPr id="4" name="表格 6">
            <a:extLst>
              <a:ext uri="{FF2B5EF4-FFF2-40B4-BE49-F238E27FC236}">
                <a16:creationId xmlns:a16="http://schemas.microsoft.com/office/drawing/2014/main" id="{181E4E96-629D-F64B-AEC2-CED95CD4F374}"/>
              </a:ext>
            </a:extLst>
          </p:cNvPr>
          <p:cNvGraphicFramePr>
            <a:graphicFrameLocks noGrp="1"/>
          </p:cNvGraphicFramePr>
          <p:nvPr/>
        </p:nvGraphicFramePr>
        <p:xfrm>
          <a:off x="353974" y="1099092"/>
          <a:ext cx="11288109" cy="540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57880">
                  <a:extLst>
                    <a:ext uri="{9D8B030D-6E8A-4147-A177-3AD203B41FA5}">
                      <a16:colId xmlns:a16="http://schemas.microsoft.com/office/drawing/2014/main" val="3323183684"/>
                    </a:ext>
                  </a:extLst>
                </a:gridCol>
                <a:gridCol w="9530229">
                  <a:extLst>
                    <a:ext uri="{9D8B030D-6E8A-4147-A177-3AD203B41FA5}">
                      <a16:colId xmlns:a16="http://schemas.microsoft.com/office/drawing/2014/main" val="1656750731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目标</a:t>
                      </a:r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O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3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建巴拿马高效跨境供销网络，跨境供销平台能力标准化分层架构升级，助力业务达成</a:t>
                      </a:r>
                      <a:r>
                        <a:rPr kumimoji="1" lang="en-US" altLang="zh-CN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1,000</a:t>
                      </a: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单</a:t>
                      </a:r>
                      <a:r>
                        <a:rPr kumimoji="1" lang="en-US" altLang="zh-CN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/</a:t>
                      </a: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天目标</a:t>
                      </a:r>
                      <a:endParaRPr kumimoji="1" lang="en-US" altLang="zh-CN" sz="140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表格 7">
            <a:extLst>
              <a:ext uri="{FF2B5EF4-FFF2-40B4-BE49-F238E27FC236}">
                <a16:creationId xmlns:a16="http://schemas.microsoft.com/office/drawing/2014/main" id="{299D16B3-0FF8-BA48-8007-69C882F5EA16}"/>
              </a:ext>
            </a:extLst>
          </p:cNvPr>
          <p:cNvGraphicFramePr>
            <a:graphicFrameLocks noGrp="1"/>
          </p:cNvGraphicFramePr>
          <p:nvPr/>
        </p:nvGraphicFramePr>
        <p:xfrm>
          <a:off x="353975" y="1634688"/>
          <a:ext cx="11288111" cy="2700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01919">
                  <a:extLst>
                    <a:ext uri="{9D8B030D-6E8A-4147-A177-3AD203B41FA5}">
                      <a16:colId xmlns:a16="http://schemas.microsoft.com/office/drawing/2014/main" val="1863801112"/>
                    </a:ext>
                  </a:extLst>
                </a:gridCol>
                <a:gridCol w="6791350">
                  <a:extLst>
                    <a:ext uri="{9D8B030D-6E8A-4147-A177-3AD203B41FA5}">
                      <a16:colId xmlns:a16="http://schemas.microsoft.com/office/drawing/2014/main" val="251281738"/>
                    </a:ext>
                  </a:extLst>
                </a:gridCol>
                <a:gridCol w="1124607">
                  <a:extLst>
                    <a:ext uri="{9D8B030D-6E8A-4147-A177-3AD203B41FA5}">
                      <a16:colId xmlns:a16="http://schemas.microsoft.com/office/drawing/2014/main" val="488735125"/>
                    </a:ext>
                  </a:extLst>
                </a:gridCol>
                <a:gridCol w="945931">
                  <a:extLst>
                    <a:ext uri="{9D8B030D-6E8A-4147-A177-3AD203B41FA5}">
                      <a16:colId xmlns:a16="http://schemas.microsoft.com/office/drawing/2014/main" val="14241688"/>
                    </a:ext>
                  </a:extLst>
                </a:gridCol>
                <a:gridCol w="1324304">
                  <a:extLst>
                    <a:ext uri="{9D8B030D-6E8A-4147-A177-3AD203B41FA5}">
                      <a16:colId xmlns:a16="http://schemas.microsoft.com/office/drawing/2014/main" val="2422214203"/>
                    </a:ext>
                  </a:extLst>
                </a:gridCol>
              </a:tblGrid>
              <a:tr h="540000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关键结果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000000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责任人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兵力预估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组织保障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(</a:t>
                      </a: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如有）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271382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1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供给端 </a:t>
                      </a:r>
                      <a:r>
                        <a:rPr lang="en-US" altLang="zh-CN" sz="8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–</a:t>
                      </a:r>
                      <a:r>
                        <a:rPr lang="zh-CN" altLang="en-US" sz="8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 多元优质的商品规模</a:t>
                      </a:r>
                      <a:endParaRPr lang="en-US" altLang="zh-CN" sz="80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  <a:p>
                      <a:pPr algn="l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多元供应商系统对接效率，入驻成功率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90%</a:t>
                      </a: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，发品成功率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95%</a:t>
                      </a: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，对接耗时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&lt;30</a:t>
                      </a: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人日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国梁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165334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平台侧 </a:t>
                      </a:r>
                      <a:r>
                        <a:rPr lang="en-US" altLang="zh-CN" sz="8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–</a:t>
                      </a:r>
                      <a:r>
                        <a:rPr lang="zh-CN" altLang="en-US" sz="8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 业务经营效率</a:t>
                      </a:r>
                      <a:endParaRPr lang="en-US" altLang="zh-CN" sz="800" b="0" kern="1200" noProof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巴拿马跨境供销平台</a:t>
                      </a:r>
                      <a:r>
                        <a:rPr lang="en-US" altLang="zh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2.0</a:t>
                      </a: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，订单</a:t>
                      </a:r>
                      <a:r>
                        <a:rPr lang="zh-CN" altLang="en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履约</a:t>
                      </a: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一致率</a:t>
                      </a:r>
                      <a:r>
                        <a:rPr lang="en-US" altLang="zh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99.5%</a:t>
                      </a: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，卡单率</a:t>
                      </a:r>
                      <a:r>
                        <a:rPr lang="en-US" altLang="zh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0.1%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应真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145346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TP</a:t>
                      </a:r>
                      <a:r>
                        <a:rPr lang="zh-CN" altLang="en-US" sz="8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端 </a:t>
                      </a:r>
                      <a:r>
                        <a:rPr lang="en-US" altLang="zh-CN" sz="8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–</a:t>
                      </a:r>
                      <a:r>
                        <a:rPr lang="zh-CN" altLang="en-US" sz="8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 提升销量</a:t>
                      </a:r>
                      <a:r>
                        <a:rPr lang="zh-CN" altLang="en-CN" sz="8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反驱供给</a:t>
                      </a:r>
                      <a:r>
                        <a:rPr lang="zh-CN" altLang="en-US" sz="8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及助力招商</a:t>
                      </a:r>
                      <a:endParaRPr lang="en-US" altLang="zh-CN" sz="800" b="0" kern="1200" noProof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铺货</a:t>
                      </a: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成功率</a:t>
                      </a:r>
                      <a:r>
                        <a:rPr lang="en-US" altLang="zh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95%</a:t>
                      </a: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，超</a:t>
                      </a:r>
                      <a:r>
                        <a:rPr lang="en-US" altLang="zh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80%</a:t>
                      </a: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商品综合质量分不低于</a:t>
                      </a:r>
                      <a:r>
                        <a:rPr lang="en-US" altLang="zh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孝公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6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73787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4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安全生产</a:t>
                      </a:r>
                      <a:endParaRPr lang="en-US" altLang="zh-CN" sz="800" b="0" kern="1200" noProof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全链路单据对账，准实时监控告警能力，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0</a:t>
                      </a: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资损、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0</a:t>
                      </a: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重大故障</a:t>
                      </a:r>
                      <a:endParaRPr lang="en-US" altLang="zh-CN" sz="1400" b="1" kern="1200" noProof="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应真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/</a:t>
                      </a: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岩竹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109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060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21957" y="246645"/>
            <a:ext cx="864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OKR</a:t>
            </a:r>
          </a:p>
        </p:txBody>
      </p:sp>
      <p:graphicFrame>
        <p:nvGraphicFramePr>
          <p:cNvPr id="4" name="表格 6">
            <a:extLst>
              <a:ext uri="{FF2B5EF4-FFF2-40B4-BE49-F238E27FC236}">
                <a16:creationId xmlns:a16="http://schemas.microsoft.com/office/drawing/2014/main" id="{181E4E96-629D-F64B-AEC2-CED95CD4F3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789485"/>
              </p:ext>
            </p:extLst>
          </p:nvPr>
        </p:nvGraphicFramePr>
        <p:xfrm>
          <a:off x="353974" y="1099092"/>
          <a:ext cx="11288109" cy="540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57880">
                  <a:extLst>
                    <a:ext uri="{9D8B030D-6E8A-4147-A177-3AD203B41FA5}">
                      <a16:colId xmlns:a16="http://schemas.microsoft.com/office/drawing/2014/main" val="3323183684"/>
                    </a:ext>
                  </a:extLst>
                </a:gridCol>
                <a:gridCol w="9530229">
                  <a:extLst>
                    <a:ext uri="{9D8B030D-6E8A-4147-A177-3AD203B41FA5}">
                      <a16:colId xmlns:a16="http://schemas.microsoft.com/office/drawing/2014/main" val="1656750731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目标</a:t>
                      </a:r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O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4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手淘跨境</a:t>
                      </a:r>
                      <a:r>
                        <a:rPr kumimoji="1" lang="en-US" altLang="zh-CN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4.0</a:t>
                      </a: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：</a:t>
                      </a:r>
                      <a:endParaRPr kumimoji="1" lang="en-US" altLang="zh-CN" sz="140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支撑跨境与小程序为前台，支撑三大战役商业化需求的泛用户增长：</a:t>
                      </a:r>
                      <a:endParaRPr kumimoji="1" lang="en-US" altLang="zh-CN" sz="140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表格 7">
            <a:extLst>
              <a:ext uri="{FF2B5EF4-FFF2-40B4-BE49-F238E27FC236}">
                <a16:creationId xmlns:a16="http://schemas.microsoft.com/office/drawing/2014/main" id="{299D16B3-0FF8-BA48-8007-69C882F5E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821800"/>
              </p:ext>
            </p:extLst>
          </p:nvPr>
        </p:nvGraphicFramePr>
        <p:xfrm>
          <a:off x="353975" y="1634688"/>
          <a:ext cx="11288111" cy="2700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01919">
                  <a:extLst>
                    <a:ext uri="{9D8B030D-6E8A-4147-A177-3AD203B41FA5}">
                      <a16:colId xmlns:a16="http://schemas.microsoft.com/office/drawing/2014/main" val="1863801112"/>
                    </a:ext>
                  </a:extLst>
                </a:gridCol>
                <a:gridCol w="6791350">
                  <a:extLst>
                    <a:ext uri="{9D8B030D-6E8A-4147-A177-3AD203B41FA5}">
                      <a16:colId xmlns:a16="http://schemas.microsoft.com/office/drawing/2014/main" val="251281738"/>
                    </a:ext>
                  </a:extLst>
                </a:gridCol>
                <a:gridCol w="1124607">
                  <a:extLst>
                    <a:ext uri="{9D8B030D-6E8A-4147-A177-3AD203B41FA5}">
                      <a16:colId xmlns:a16="http://schemas.microsoft.com/office/drawing/2014/main" val="488735125"/>
                    </a:ext>
                  </a:extLst>
                </a:gridCol>
                <a:gridCol w="945931">
                  <a:extLst>
                    <a:ext uri="{9D8B030D-6E8A-4147-A177-3AD203B41FA5}">
                      <a16:colId xmlns:a16="http://schemas.microsoft.com/office/drawing/2014/main" val="14241688"/>
                    </a:ext>
                  </a:extLst>
                </a:gridCol>
                <a:gridCol w="1324304">
                  <a:extLst>
                    <a:ext uri="{9D8B030D-6E8A-4147-A177-3AD203B41FA5}">
                      <a16:colId xmlns:a16="http://schemas.microsoft.com/office/drawing/2014/main" val="2422214203"/>
                    </a:ext>
                  </a:extLst>
                </a:gridCol>
              </a:tblGrid>
              <a:tr h="540000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关键结果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000000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责任人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兵力预估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组织保障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(</a:t>
                      </a: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如有）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271382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1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165334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1" kern="1200" noProof="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145346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1" kern="1200" noProof="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b="1" kern="120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73787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4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1" kern="1200" noProof="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10978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B2B24E8-FAA1-2542-9DB2-357A290ABBA8}"/>
              </a:ext>
            </a:extLst>
          </p:cNvPr>
          <p:cNvSpPr txBox="1"/>
          <p:nvPr/>
        </p:nvSpPr>
        <p:spPr>
          <a:xfrm>
            <a:off x="1221897" y="4701473"/>
            <a:ext cx="853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@</a:t>
            </a:r>
            <a:r>
              <a:rPr lang="zh-CN" altLang="en-US" dirty="0"/>
              <a:t>范蟊</a:t>
            </a:r>
            <a:endParaRPr lang="en-US" altLang="zh-CN" dirty="0"/>
          </a:p>
          <a:p>
            <a:r>
              <a:rPr lang="en-US" altLang="zh-CN" dirty="0"/>
              <a:t>@</a:t>
            </a:r>
            <a:r>
              <a:rPr lang="zh-CN" altLang="en-US" dirty="0"/>
              <a:t>九德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732213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40245" y="246645"/>
            <a:ext cx="4801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业务战役支撑海外侧技术排兵布阵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489D9E3-1FB0-B444-BFDD-9EE1D4AAE07A}"/>
              </a:ext>
            </a:extLst>
          </p:cNvPr>
          <p:cNvSpPr/>
          <p:nvPr/>
        </p:nvSpPr>
        <p:spPr>
          <a:xfrm>
            <a:off x="2900458" y="1051560"/>
            <a:ext cx="1890997" cy="461665"/>
          </a:xfrm>
          <a:prstGeom prst="roundRect">
            <a:avLst>
              <a:gd name="adj" fmla="val 4783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颜垣</a:t>
            </a:r>
            <a:endParaRPr lang="en-US" altLang="zh-CN" sz="1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105HC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1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E721921-CEAD-DB4B-BF8F-FF7ABDD2E17D}"/>
              </a:ext>
            </a:extLst>
          </p:cNvPr>
          <p:cNvSpPr/>
          <p:nvPr/>
        </p:nvSpPr>
        <p:spPr>
          <a:xfrm>
            <a:off x="420868" y="2133854"/>
            <a:ext cx="1890997" cy="461665"/>
          </a:xfrm>
          <a:prstGeom prst="roundRect">
            <a:avLst>
              <a:gd name="adj" fmla="val 4783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巴拿马</a:t>
            </a:r>
            <a:r>
              <a:rPr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战役</a:t>
            </a:r>
            <a:endParaRPr lang="en-US" altLang="zh-CN" sz="1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国梁</a:t>
            </a:r>
            <a:endParaRPr lang="en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D530570-98D4-6E4A-B273-BBF30C4ECA36}"/>
              </a:ext>
            </a:extLst>
          </p:cNvPr>
          <p:cNvSpPr/>
          <p:nvPr/>
        </p:nvSpPr>
        <p:spPr>
          <a:xfrm>
            <a:off x="2785685" y="2133853"/>
            <a:ext cx="1890997" cy="461665"/>
          </a:xfrm>
          <a:prstGeom prst="roundRect">
            <a:avLst>
              <a:gd name="adj" fmla="val 4783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包包战役</a:t>
            </a:r>
            <a:endParaRPr lang="en-US" altLang="zh-CN" sz="1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范蟊</a:t>
            </a:r>
            <a:endParaRPr lang="en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9C2A97E-5E91-194C-97F4-48F3ACC3D3BF}"/>
              </a:ext>
            </a:extLst>
          </p:cNvPr>
          <p:cNvSpPr/>
          <p:nvPr/>
        </p:nvSpPr>
        <p:spPr>
          <a:xfrm>
            <a:off x="5150502" y="2133853"/>
            <a:ext cx="1890997" cy="461665"/>
          </a:xfrm>
          <a:prstGeom prst="roundRect">
            <a:avLst>
              <a:gd name="adj" fmla="val 4783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香港</a:t>
            </a:r>
            <a:r>
              <a:rPr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本对本</a:t>
            </a:r>
            <a:endParaRPr lang="en-US" altLang="zh-CN" sz="1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范蟊</a:t>
            </a:r>
            <a:r>
              <a:rPr lang="en-US" altLang="zh-CN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茂先</a:t>
            </a:r>
            <a:endParaRPr lang="en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0653D8E-9FCE-F84E-A44C-CDB8DF6CB78D}"/>
              </a:ext>
            </a:extLst>
          </p:cNvPr>
          <p:cNvSpPr/>
          <p:nvPr/>
        </p:nvSpPr>
        <p:spPr>
          <a:xfrm>
            <a:off x="7515319" y="2133853"/>
            <a:ext cx="1890997" cy="461665"/>
          </a:xfrm>
          <a:prstGeom prst="roundRect">
            <a:avLst>
              <a:gd name="adj" fmla="val 4783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</a:t>
            </a:r>
            <a:r>
              <a:rPr lang="en-US" altLang="zh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4.0</a:t>
            </a:r>
          </a:p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九德</a:t>
            </a:r>
            <a:r>
              <a:rPr lang="en-US" altLang="zh-CN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茂先</a:t>
            </a:r>
            <a:endParaRPr lang="en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CE256B98-8F4E-4644-809A-E6996CAFCB4C}"/>
              </a:ext>
            </a:extLst>
          </p:cNvPr>
          <p:cNvCxnSpPr>
            <a:stCxn id="3" idx="2"/>
            <a:endCxn id="5" idx="0"/>
          </p:cNvCxnSpPr>
          <p:nvPr/>
        </p:nvCxnSpPr>
        <p:spPr>
          <a:xfrm rot="5400000">
            <a:off x="2295848" y="583744"/>
            <a:ext cx="620629" cy="2479590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A255DB24-BD6D-244D-BA89-16E3A411E876}"/>
              </a:ext>
            </a:extLst>
          </p:cNvPr>
          <p:cNvCxnSpPr>
            <a:stCxn id="3" idx="2"/>
            <a:endCxn id="7" idx="0"/>
          </p:cNvCxnSpPr>
          <p:nvPr/>
        </p:nvCxnSpPr>
        <p:spPr>
          <a:xfrm rot="5400000">
            <a:off x="3478257" y="1766153"/>
            <a:ext cx="620628" cy="114773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7329D9EE-ADBA-B548-98D5-519A5DEF965E}"/>
              </a:ext>
            </a:extLst>
          </p:cNvPr>
          <p:cNvCxnSpPr>
            <a:stCxn id="3" idx="2"/>
            <a:endCxn id="8" idx="0"/>
          </p:cNvCxnSpPr>
          <p:nvPr/>
        </p:nvCxnSpPr>
        <p:spPr>
          <a:xfrm rot="16200000" flipH="1">
            <a:off x="4660665" y="698517"/>
            <a:ext cx="620628" cy="2250044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93B4077A-0087-494B-811B-57C6B2B7FC01}"/>
              </a:ext>
            </a:extLst>
          </p:cNvPr>
          <p:cNvCxnSpPr>
            <a:stCxn id="3" idx="2"/>
            <a:endCxn id="9" idx="0"/>
          </p:cNvCxnSpPr>
          <p:nvPr/>
        </p:nvCxnSpPr>
        <p:spPr>
          <a:xfrm rot="16200000" flipH="1">
            <a:off x="5843073" y="-483892"/>
            <a:ext cx="620628" cy="4614861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41A7428B-6648-4747-AE30-B76B31F76B1B}"/>
              </a:ext>
            </a:extLst>
          </p:cNvPr>
          <p:cNvSpPr/>
          <p:nvPr/>
        </p:nvSpPr>
        <p:spPr>
          <a:xfrm>
            <a:off x="420868" y="5804417"/>
            <a:ext cx="11350264" cy="523169"/>
          </a:xfrm>
          <a:prstGeom prst="roundRect">
            <a:avLst>
              <a:gd name="adj" fmla="val 4783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决策优化技术专项（业务结果导向：立足全局视角的决策优化项联动 </a:t>
            </a:r>
            <a:r>
              <a:rPr lang="en-US" altLang="zh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通用算法技术能力的建设）</a:t>
            </a:r>
            <a:endParaRPr lang="en-US" altLang="zh-CN" sz="1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少僮 </a:t>
            </a:r>
            <a:r>
              <a:rPr lang="en-US" altLang="zh-CN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思澈</a:t>
            </a:r>
            <a:endParaRPr lang="en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E207CCC-C3BA-BC4C-AFE2-81C79CDC887E}"/>
              </a:ext>
            </a:extLst>
          </p:cNvPr>
          <p:cNvSpPr/>
          <p:nvPr/>
        </p:nvSpPr>
        <p:spPr>
          <a:xfrm>
            <a:off x="9880135" y="2133852"/>
            <a:ext cx="1890997" cy="461665"/>
          </a:xfrm>
          <a:prstGeom prst="roundRect">
            <a:avLst>
              <a:gd name="adj" fmla="val 4783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altLang="zh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ByeKelada</a:t>
            </a:r>
            <a:endParaRPr lang="en-US" altLang="zh-CN" sz="1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九德</a:t>
            </a:r>
            <a:endParaRPr lang="en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E1E020D4-DD2D-CE40-B7B8-8D31B76EA3B6}"/>
              </a:ext>
            </a:extLst>
          </p:cNvPr>
          <p:cNvCxnSpPr>
            <a:stCxn id="3" idx="2"/>
            <a:endCxn id="37" idx="0"/>
          </p:cNvCxnSpPr>
          <p:nvPr/>
        </p:nvCxnSpPr>
        <p:spPr>
          <a:xfrm rot="16200000" flipH="1">
            <a:off x="7025482" y="-1666301"/>
            <a:ext cx="620627" cy="6979677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1D10362D-CCA6-C841-A60C-09D15463B032}"/>
              </a:ext>
            </a:extLst>
          </p:cNvPr>
          <p:cNvSpPr/>
          <p:nvPr/>
        </p:nvSpPr>
        <p:spPr>
          <a:xfrm>
            <a:off x="420867" y="2856044"/>
            <a:ext cx="2364818" cy="2711275"/>
          </a:xfrm>
          <a:prstGeom prst="roundRect">
            <a:avLst>
              <a:gd name="adj" fmla="val 4783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详细</a:t>
            </a:r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战役组织阵型</a:t>
            </a:r>
            <a:endParaRPr lang="en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786ADA5D-67CF-3D42-8F4D-7E8C53BBFC92}"/>
              </a:ext>
            </a:extLst>
          </p:cNvPr>
          <p:cNvSpPr/>
          <p:nvPr/>
        </p:nvSpPr>
        <p:spPr>
          <a:xfrm>
            <a:off x="2833929" y="2856044"/>
            <a:ext cx="2364818" cy="2711275"/>
          </a:xfrm>
          <a:prstGeom prst="roundRect">
            <a:avLst>
              <a:gd name="adj" fmla="val 4783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详细</a:t>
            </a:r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战役组织阵型</a:t>
            </a:r>
            <a:endParaRPr lang="en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1DB6D48A-A9B3-2844-AE3C-79FA9E6A8437}"/>
              </a:ext>
            </a:extLst>
          </p:cNvPr>
          <p:cNvSpPr/>
          <p:nvPr/>
        </p:nvSpPr>
        <p:spPr>
          <a:xfrm>
            <a:off x="5246991" y="2856044"/>
            <a:ext cx="2364818" cy="2711275"/>
          </a:xfrm>
          <a:prstGeom prst="roundRect">
            <a:avLst>
              <a:gd name="adj" fmla="val 4783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详细</a:t>
            </a:r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战役组织阵型</a:t>
            </a:r>
            <a:endParaRPr lang="en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BD138D65-E0D9-4E46-97B7-C036826C2134}"/>
              </a:ext>
            </a:extLst>
          </p:cNvPr>
          <p:cNvSpPr/>
          <p:nvPr/>
        </p:nvSpPr>
        <p:spPr>
          <a:xfrm>
            <a:off x="7660054" y="2856044"/>
            <a:ext cx="2364818" cy="2711275"/>
          </a:xfrm>
          <a:prstGeom prst="roundRect">
            <a:avLst>
              <a:gd name="adj" fmla="val 4783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详细</a:t>
            </a:r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战役组织阵型</a:t>
            </a:r>
            <a:endParaRPr lang="en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069F872A-40A2-8047-A709-DEE35966D9DE}"/>
              </a:ext>
            </a:extLst>
          </p:cNvPr>
          <p:cNvCxnSpPr>
            <a:stCxn id="5" idx="2"/>
            <a:endCxn id="39" idx="0"/>
          </p:cNvCxnSpPr>
          <p:nvPr/>
        </p:nvCxnSpPr>
        <p:spPr>
          <a:xfrm rot="16200000" flipH="1">
            <a:off x="1354559" y="2607326"/>
            <a:ext cx="260525" cy="236909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E63101B2-3249-ED4C-A2E4-45771D349F1D}"/>
              </a:ext>
            </a:extLst>
          </p:cNvPr>
          <p:cNvCxnSpPr>
            <a:stCxn id="7" idx="2"/>
            <a:endCxn id="40" idx="0"/>
          </p:cNvCxnSpPr>
          <p:nvPr/>
        </p:nvCxnSpPr>
        <p:spPr>
          <a:xfrm rot="16200000" flipH="1">
            <a:off x="3743498" y="2583204"/>
            <a:ext cx="260526" cy="285154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17FE1743-69DB-114D-B9D2-DC764DCD03FD}"/>
              </a:ext>
            </a:extLst>
          </p:cNvPr>
          <p:cNvCxnSpPr>
            <a:stCxn id="8" idx="2"/>
            <a:endCxn id="41" idx="0"/>
          </p:cNvCxnSpPr>
          <p:nvPr/>
        </p:nvCxnSpPr>
        <p:spPr>
          <a:xfrm rot="16200000" flipH="1">
            <a:off x="6132437" y="2559081"/>
            <a:ext cx="260526" cy="333399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6DE9E05D-FD34-2C4E-A8A2-6A7D7D256CD9}"/>
              </a:ext>
            </a:extLst>
          </p:cNvPr>
          <p:cNvCxnSpPr>
            <a:stCxn id="9" idx="2"/>
            <a:endCxn id="42" idx="0"/>
          </p:cNvCxnSpPr>
          <p:nvPr/>
        </p:nvCxnSpPr>
        <p:spPr>
          <a:xfrm rot="16200000" flipH="1">
            <a:off x="8521377" y="2534958"/>
            <a:ext cx="260526" cy="381645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208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" y="-136478"/>
            <a:ext cx="12191989" cy="7006669"/>
          </a:xfrm>
          <a:prstGeom prst="rect">
            <a:avLst/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  <a14:imgEffect>
                        <a14:sharpenSoften amount="-6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1553"/>
            </a:stretch>
          </a:blipFill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05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-11643" y="0"/>
            <a:ext cx="12192001" cy="6804000"/>
          </a:xfrm>
          <a:prstGeom prst="rect">
            <a:avLst/>
          </a:prstGeom>
          <a:solidFill>
            <a:schemeClr val="accent5">
              <a:lumMod val="75000"/>
              <a:alpha val="39000"/>
            </a:schemeClr>
          </a:solidFill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05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6" name="矩形 15"/>
          <p:cNvSpPr/>
          <p:nvPr/>
        </p:nvSpPr>
        <p:spPr>
          <a:xfrm rot="10800000">
            <a:off x="-11650" y="-13790"/>
            <a:ext cx="12192006" cy="203779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07911" y="2352375"/>
            <a:ext cx="95793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libaba Sans Light" panose="020B0303020203040204" pitchFamily="34" charset="0"/>
              </a:rPr>
              <a:t>——</a:t>
            </a:r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libaba Sans Light" panose="020B0303020203040204" pitchFamily="34" charset="0"/>
              </a:rPr>
              <a:t> </a:t>
            </a:r>
            <a:r>
              <a:rPr lang="en-US" altLang="zh-CN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libaba Sans Light" panose="020B0303020203040204" pitchFamily="34" charset="0"/>
              </a:rPr>
              <a:t>Thanks</a:t>
            </a:r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libaba Sans Light" panose="020B0303020203040204" pitchFamily="34" charset="0"/>
              </a:rPr>
              <a:t> </a:t>
            </a:r>
            <a:r>
              <a:rPr lang="en-US" altLang="zh-CN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libaba Sans Light" panose="020B0303020203040204" pitchFamily="34" charset="0"/>
              </a:rPr>
              <a:t>——</a:t>
            </a:r>
            <a:endParaRPr lang="zh-CN" altLang="en-US" sz="5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libaba Sans Light" panose="020B030302020304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-23" y="5144185"/>
            <a:ext cx="12192006" cy="1710521"/>
          </a:xfrm>
          <a:prstGeom prst="rect">
            <a:avLst/>
          </a:prstGeom>
          <a:gradFill>
            <a:gsLst>
              <a:gs pos="0">
                <a:schemeClr val="tx1">
                  <a:alpha val="0"/>
                  <a:lumMod val="100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-11" y="5787025"/>
            <a:ext cx="12192006" cy="1082678"/>
          </a:xfrm>
          <a:prstGeom prst="rect">
            <a:avLst/>
          </a:prstGeom>
          <a:blipFill dpi="0" rotWithShape="1">
            <a:blip r:embed="rId4">
              <a:alphaModFix amt="9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99017" y="5523819"/>
            <a:ext cx="3593949" cy="1446915"/>
          </a:xfrm>
          <a:prstGeom prst="rect">
            <a:avLst/>
          </a:prstGeom>
        </p:spPr>
      </p:pic>
      <p:pic>
        <p:nvPicPr>
          <p:cNvPr id="12" name="图片 9">
            <a:extLst>
              <a:ext uri="{FF2B5EF4-FFF2-40B4-BE49-F238E27FC236}">
                <a16:creationId xmlns:a16="http://schemas.microsoft.com/office/drawing/2014/main" id="{0B8CD047-9A3C-8C48-B1CA-21720D3D623D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74256" y="1449697"/>
            <a:ext cx="3246689" cy="67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428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21957" y="246645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巴拿马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整体技术架构目标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F7C39E-3E9B-1A42-8E98-970BAE6DE435}"/>
              </a:ext>
            </a:extLst>
          </p:cNvPr>
          <p:cNvSpPr txBox="1"/>
          <p:nvPr/>
        </p:nvSpPr>
        <p:spPr>
          <a:xfrm>
            <a:off x="2176758" y="2459979"/>
            <a:ext cx="18004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@</a:t>
            </a:r>
            <a:r>
              <a:rPr lang="zh-CN" altLang="en-US" dirty="0"/>
              <a:t>国梁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算法部分：少僮</a:t>
            </a:r>
            <a:endParaRPr lang="en-US" altLang="zh-CN" dirty="0"/>
          </a:p>
          <a:p>
            <a:r>
              <a:rPr lang="zh-CN" altLang="en-US" dirty="0"/>
              <a:t>数据部分：</a:t>
            </a:r>
            <a:r>
              <a:rPr lang="zh-CN" altLang="en-CN" dirty="0"/>
              <a:t>思澈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41577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21957" y="246645"/>
            <a:ext cx="4801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包邮退商业运营平台技术架构目标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B57B80-E358-924F-A7DB-151ABBFF0CCD}"/>
              </a:ext>
            </a:extLst>
          </p:cNvPr>
          <p:cNvSpPr txBox="1"/>
          <p:nvPr/>
        </p:nvSpPr>
        <p:spPr>
          <a:xfrm>
            <a:off x="2816028" y="2573267"/>
            <a:ext cx="180049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@</a:t>
            </a:r>
            <a:r>
              <a:rPr lang="zh-CN" altLang="en-US" dirty="0"/>
              <a:t>范蟊 </a:t>
            </a:r>
            <a:r>
              <a:rPr lang="en-US" altLang="zh-CN" dirty="0"/>
              <a:t>/</a:t>
            </a:r>
            <a:r>
              <a:rPr lang="zh-CN" altLang="en-US" dirty="0"/>
              <a:t> 炎居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算法部分：少僮</a:t>
            </a:r>
            <a:endParaRPr lang="en-US" altLang="zh-CN" dirty="0"/>
          </a:p>
          <a:p>
            <a:r>
              <a:rPr lang="zh-CN" altLang="en-US" dirty="0"/>
              <a:t>数据部分：</a:t>
            </a:r>
            <a:r>
              <a:rPr lang="zh-CN" altLang="en-CN" dirty="0"/>
              <a:t>思澈</a:t>
            </a:r>
            <a:endParaRPr lang="en-CN" dirty="0"/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886206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21957" y="246645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海外导购平台技术架构目标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6A70D9-0AC5-9043-A43A-55A3FBBBED35}"/>
              </a:ext>
            </a:extLst>
          </p:cNvPr>
          <p:cNvSpPr txBox="1"/>
          <p:nvPr/>
        </p:nvSpPr>
        <p:spPr>
          <a:xfrm>
            <a:off x="1772156" y="2265770"/>
            <a:ext cx="180049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@</a:t>
            </a:r>
            <a:r>
              <a:rPr lang="zh-CN" altLang="en-US" dirty="0"/>
              <a:t>范蟊</a:t>
            </a:r>
            <a:r>
              <a:rPr lang="en-US" altLang="zh-CN" dirty="0"/>
              <a:t>/</a:t>
            </a:r>
            <a:r>
              <a:rPr lang="zh-CN" altLang="en-US" dirty="0"/>
              <a:t>炎居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算法部分：少僮</a:t>
            </a:r>
            <a:endParaRPr lang="en-US" altLang="zh-CN" dirty="0"/>
          </a:p>
          <a:p>
            <a:r>
              <a:rPr lang="zh-CN" altLang="en-US" dirty="0"/>
              <a:t>数据部分：</a:t>
            </a:r>
            <a:r>
              <a:rPr lang="zh-CN" altLang="en-CN" dirty="0"/>
              <a:t>思澈</a:t>
            </a:r>
            <a:endParaRPr lang="en-CN" dirty="0"/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160322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21957" y="246645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海外用户增长平台技术架构目标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44EFEE-837B-0C45-8BFC-6D0CBC26C64A}"/>
              </a:ext>
            </a:extLst>
          </p:cNvPr>
          <p:cNvSpPr txBox="1"/>
          <p:nvPr/>
        </p:nvSpPr>
        <p:spPr>
          <a:xfrm>
            <a:off x="1472750" y="2063469"/>
            <a:ext cx="180049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@</a:t>
            </a:r>
            <a:r>
              <a:rPr lang="zh-CN" altLang="en-US" dirty="0"/>
              <a:t>九德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算法部分：少僮</a:t>
            </a:r>
            <a:endParaRPr lang="en-US" altLang="zh-CN" dirty="0"/>
          </a:p>
          <a:p>
            <a:r>
              <a:rPr lang="zh-CN" altLang="en-US" dirty="0"/>
              <a:t>数据部分：</a:t>
            </a:r>
            <a:r>
              <a:rPr lang="zh-CN" altLang="en-CN" dirty="0"/>
              <a:t>思澈</a:t>
            </a:r>
            <a:endParaRPr lang="en-CN" dirty="0"/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4947270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21957" y="246645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消费者终端体验技术架构目标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6553BE-B488-874A-B08C-F0D7955B6095}"/>
              </a:ext>
            </a:extLst>
          </p:cNvPr>
          <p:cNvSpPr txBox="1"/>
          <p:nvPr/>
        </p:nvSpPr>
        <p:spPr>
          <a:xfrm>
            <a:off x="2063469" y="1990641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@</a:t>
            </a:r>
            <a:r>
              <a:rPr lang="zh-CN" altLang="en-US" dirty="0"/>
              <a:t>茂先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156941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riangle 140">
            <a:extLst>
              <a:ext uri="{FF2B5EF4-FFF2-40B4-BE49-F238E27FC236}">
                <a16:creationId xmlns:a16="http://schemas.microsoft.com/office/drawing/2014/main" id="{2EC46ED2-1FB7-B843-A82C-78541587CC0B}"/>
              </a:ext>
            </a:extLst>
          </p:cNvPr>
          <p:cNvSpPr/>
          <p:nvPr/>
        </p:nvSpPr>
        <p:spPr>
          <a:xfrm rot="5400000">
            <a:off x="2580731" y="1200802"/>
            <a:ext cx="1401979" cy="889634"/>
          </a:xfrm>
          <a:prstGeom prst="triangle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717755B-7AD0-8544-9069-8D7974B9A28F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12721B-DBA8-D64A-9CDD-CCD03CFB6132}"/>
              </a:ext>
            </a:extLst>
          </p:cNvPr>
          <p:cNvSpPr txBox="1"/>
          <p:nvPr/>
        </p:nvSpPr>
        <p:spPr>
          <a:xfrm>
            <a:off x="2003713" y="228386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业务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的机会与战略目标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73672C-7653-114A-826F-8A4629AE217F}"/>
              </a:ext>
            </a:extLst>
          </p:cNvPr>
          <p:cNvSpPr txBox="1"/>
          <p:nvPr/>
        </p:nvSpPr>
        <p:spPr>
          <a:xfrm>
            <a:off x="3006715" y="782123"/>
            <a:ext cx="7981672" cy="561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业务</a:t>
            </a:r>
            <a:r>
              <a:rPr lang="zh-CN" altLang="en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战略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定位</a:t>
            </a:r>
            <a:endParaRPr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以天猫</a:t>
            </a:r>
            <a:r>
              <a:rPr lang="en-US" altLang="zh-CN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淘宝为市场品牌，构建端到端的优质跨境电商服务体验，从华人市场切入本地电商人口市场</a:t>
            </a:r>
            <a:endParaRPr lang="en-CN" sz="1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D592EE-EBC9-1B41-BC5B-186573362BA5}"/>
              </a:ext>
            </a:extLst>
          </p:cNvPr>
          <p:cNvSpPr txBox="1"/>
          <p:nvPr/>
        </p:nvSpPr>
        <p:spPr>
          <a:xfrm>
            <a:off x="3006715" y="1807408"/>
            <a:ext cx="7709162" cy="561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年发展目标</a:t>
            </a:r>
            <a:endParaRPr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CN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亚洲</a:t>
            </a:r>
            <a:r>
              <a:rPr lang="en-US" altLang="zh-CN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GMV</a:t>
            </a:r>
            <a:r>
              <a:rPr lang="zh-CN" altLang="en-CN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规模</a:t>
            </a:r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翻倍（约</a:t>
            </a:r>
            <a:r>
              <a:rPr lang="en-US" altLang="zh-CN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¥600</a:t>
            </a:r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亿），跨境供销</a:t>
            </a:r>
            <a:r>
              <a:rPr lang="en-US" altLang="zh-CN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50</a:t>
            </a:r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万单</a:t>
            </a:r>
            <a:r>
              <a:rPr lang="en-US" altLang="zh-CN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天，服务</a:t>
            </a:r>
            <a:r>
              <a:rPr lang="en-US" altLang="zh-CN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10</a:t>
            </a:r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万家企业，沉淀高效跨境网络</a:t>
            </a:r>
            <a:endParaRPr lang="en-CN" sz="1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710D1F-B6FF-C547-AE5F-2D2E8E236E84}"/>
              </a:ext>
            </a:extLst>
          </p:cNvPr>
          <p:cNvSpPr/>
          <p:nvPr/>
        </p:nvSpPr>
        <p:spPr>
          <a:xfrm>
            <a:off x="3950251" y="4412635"/>
            <a:ext cx="1519562" cy="914400"/>
          </a:xfrm>
          <a:prstGeom prst="ellipse">
            <a:avLst/>
          </a:prstGeom>
          <a:solidFill>
            <a:schemeClr val="accent2">
              <a:lumMod val="40000"/>
              <a:lumOff val="60000"/>
              <a:alpha val="78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CN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中国供应链</a:t>
            </a:r>
            <a:endParaRPr lang="en-CN" sz="14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624A66B-05D3-0443-87D0-3A29DE25D491}"/>
              </a:ext>
            </a:extLst>
          </p:cNvPr>
          <p:cNvSpPr/>
          <p:nvPr/>
        </p:nvSpPr>
        <p:spPr>
          <a:xfrm>
            <a:off x="2732676" y="3053788"/>
            <a:ext cx="914400" cy="91440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200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AA55BB-ADB3-B248-A1A5-60D64B736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382" y="3318366"/>
            <a:ext cx="1227960" cy="385243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D6D81BC9-190D-374E-83AD-07FE9FB025BB}"/>
              </a:ext>
            </a:extLst>
          </p:cNvPr>
          <p:cNvSpPr/>
          <p:nvPr/>
        </p:nvSpPr>
        <p:spPr>
          <a:xfrm>
            <a:off x="2151647" y="5529933"/>
            <a:ext cx="914400" cy="91440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200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B17F5D7-8700-7744-A9EA-36B2F2A942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058" y="5843843"/>
            <a:ext cx="1195578" cy="28658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D5A9770C-097F-1D43-A9AC-FB01C32F9E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83" y="4160223"/>
            <a:ext cx="1230742" cy="630140"/>
          </a:xfrm>
          <a:prstGeom prst="rect">
            <a:avLst/>
          </a:prstGeom>
        </p:spPr>
      </p:pic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748333B-9970-D842-8EA9-11F1C540AB9B}"/>
              </a:ext>
            </a:extLst>
          </p:cNvPr>
          <p:cNvCxnSpPr>
            <a:cxnSpLocks/>
          </p:cNvCxnSpPr>
          <p:nvPr/>
        </p:nvCxnSpPr>
        <p:spPr>
          <a:xfrm flipH="1">
            <a:off x="1937925" y="4475293"/>
            <a:ext cx="780489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E911798-65F7-554A-AD41-A2284A5647E8}"/>
              </a:ext>
            </a:extLst>
          </p:cNvPr>
          <p:cNvSpPr txBox="1"/>
          <p:nvPr/>
        </p:nvSpPr>
        <p:spPr>
          <a:xfrm>
            <a:off x="1983670" y="4298219"/>
            <a:ext cx="12891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2019</a:t>
            </a:r>
            <a:r>
              <a:rPr lang="zh-CN" altLang="en-US" sz="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YGMV</a:t>
            </a:r>
            <a:r>
              <a:rPr lang="zh-CN" altLang="en-US" sz="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680</a:t>
            </a:r>
            <a:r>
              <a:rPr lang="zh-CN" altLang="en-US" sz="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亿美金</a:t>
            </a:r>
            <a:endParaRPr lang="en-CN" sz="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1E0F288-7C14-BF41-8727-D4ECB296386B}"/>
              </a:ext>
            </a:extLst>
          </p:cNvPr>
          <p:cNvCxnSpPr>
            <a:cxnSpLocks/>
            <a:stCxn id="7" idx="1"/>
            <a:endCxn id="30" idx="5"/>
          </p:cNvCxnSpPr>
          <p:nvPr/>
        </p:nvCxnSpPr>
        <p:spPr>
          <a:xfrm flipH="1" flipV="1">
            <a:off x="3513165" y="3834277"/>
            <a:ext cx="659621" cy="712269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5EF1241-3929-DA46-99E2-C223E6216577}"/>
              </a:ext>
            </a:extLst>
          </p:cNvPr>
          <p:cNvCxnSpPr>
            <a:cxnSpLocks/>
            <a:stCxn id="7" idx="3"/>
            <a:endCxn id="33" idx="7"/>
          </p:cNvCxnSpPr>
          <p:nvPr/>
        </p:nvCxnSpPr>
        <p:spPr>
          <a:xfrm flipH="1">
            <a:off x="2932136" y="5193124"/>
            <a:ext cx="1240650" cy="47072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CFEF1A77-0261-BD48-9375-34F7AD6A94E0}"/>
              </a:ext>
            </a:extLst>
          </p:cNvPr>
          <p:cNvSpPr txBox="1"/>
          <p:nvPr/>
        </p:nvSpPr>
        <p:spPr>
          <a:xfrm>
            <a:off x="1384900" y="2862521"/>
            <a:ext cx="25090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泛欧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、北美、南美 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……</a:t>
            </a:r>
          </a:p>
          <a:p>
            <a:pPr algn="r"/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货通天下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本地化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全球物流支付网络</a:t>
            </a:r>
            <a:endParaRPr lang="en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2E2B232-C7F3-A447-AB1C-17914924149C}"/>
              </a:ext>
            </a:extLst>
          </p:cNvPr>
          <p:cNvSpPr txBox="1"/>
          <p:nvPr/>
        </p:nvSpPr>
        <p:spPr>
          <a:xfrm>
            <a:off x="1477411" y="6154539"/>
            <a:ext cx="179408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东南亚</a:t>
            </a:r>
            <a:endParaRPr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r"/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自营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自有履约网络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+C2C</a:t>
            </a:r>
            <a:endParaRPr lang="en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F49C76C3-221C-654B-9A07-35EC293553AE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5469813" y="4869835"/>
            <a:ext cx="574371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81">
            <a:extLst>
              <a:ext uri="{FF2B5EF4-FFF2-40B4-BE49-F238E27FC236}">
                <a16:creationId xmlns:a16="http://schemas.microsoft.com/office/drawing/2014/main" id="{37186800-F1E7-9F46-B420-82CA1768FF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543" y="4812003"/>
            <a:ext cx="430887" cy="430887"/>
          </a:xfrm>
          <a:prstGeom prst="rect">
            <a:avLst/>
          </a:prstGeom>
        </p:spPr>
      </p:pic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EC7F2CB9-4164-DC40-93E5-73F047DF6C8B}"/>
              </a:ext>
            </a:extLst>
          </p:cNvPr>
          <p:cNvCxnSpPr>
            <a:cxnSpLocks/>
            <a:endCxn id="82" idx="3"/>
          </p:cNvCxnSpPr>
          <p:nvPr/>
        </p:nvCxnSpPr>
        <p:spPr>
          <a:xfrm flipH="1">
            <a:off x="1611430" y="5027447"/>
            <a:ext cx="2371475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02F5B573-F2B5-E745-BA7B-520CC0814F61}"/>
              </a:ext>
            </a:extLst>
          </p:cNvPr>
          <p:cNvSpPr txBox="1"/>
          <p:nvPr/>
        </p:nvSpPr>
        <p:spPr>
          <a:xfrm>
            <a:off x="1649935" y="4840257"/>
            <a:ext cx="1146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2020</a:t>
            </a:r>
            <a:r>
              <a:rPr lang="zh-CN" altLang="en-US" sz="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启动东南亚电商</a:t>
            </a:r>
            <a:endParaRPr lang="en-CN" sz="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DF794F32-77E4-E54B-8EAB-AFA7A90CFC98}"/>
              </a:ext>
            </a:extLst>
          </p:cNvPr>
          <p:cNvCxnSpPr>
            <a:cxnSpLocks/>
          </p:cNvCxnSpPr>
          <p:nvPr/>
        </p:nvCxnSpPr>
        <p:spPr>
          <a:xfrm>
            <a:off x="2718414" y="4475293"/>
            <a:ext cx="1264491" cy="257595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0CD76618-2592-CA4F-B6F6-7A646F8E9096}"/>
              </a:ext>
            </a:extLst>
          </p:cNvPr>
          <p:cNvGrpSpPr/>
          <p:nvPr/>
        </p:nvGrpSpPr>
        <p:grpSpPr>
          <a:xfrm>
            <a:off x="6146165" y="2856538"/>
            <a:ext cx="5156704" cy="3537772"/>
            <a:chOff x="6146165" y="2856538"/>
            <a:chExt cx="5156704" cy="3537772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8EF1976A-D2E9-8F47-8436-7E73DAF7A8A5}"/>
                </a:ext>
              </a:extLst>
            </p:cNvPr>
            <p:cNvSpPr/>
            <p:nvPr/>
          </p:nvSpPr>
          <p:spPr>
            <a:xfrm>
              <a:off x="7677159" y="4528745"/>
              <a:ext cx="1912272" cy="9144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124" name="图片 9">
              <a:extLst>
                <a:ext uri="{FF2B5EF4-FFF2-40B4-BE49-F238E27FC236}">
                  <a16:creationId xmlns:a16="http://schemas.microsoft.com/office/drawing/2014/main" id="{FB281B53-FDF8-DF49-8ED5-8EFAD43943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63014" y="4806095"/>
              <a:ext cx="1740563" cy="359700"/>
            </a:xfrm>
            <a:prstGeom prst="rect">
              <a:avLst/>
            </a:prstGeom>
          </p:spPr>
        </p:pic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622C6031-BDDD-0148-BC55-14378D144F8E}"/>
                </a:ext>
              </a:extLst>
            </p:cNvPr>
            <p:cNvSpPr txBox="1"/>
            <p:nvPr/>
          </p:nvSpPr>
          <p:spPr>
            <a:xfrm>
              <a:off x="8079300" y="6117311"/>
              <a:ext cx="12618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供给侧营收增长</a:t>
              </a:r>
              <a:endParaRPr lang="en-CN" sz="1200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0BDF98AB-C19D-0F41-9A35-B44D58F675AA}"/>
                </a:ext>
              </a:extLst>
            </p:cNvPr>
            <p:cNvSpPr txBox="1"/>
            <p:nvPr/>
          </p:nvSpPr>
          <p:spPr>
            <a:xfrm>
              <a:off x="6146165" y="4700248"/>
              <a:ext cx="10679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中国供应链</a:t>
              </a:r>
              <a:endParaRPr lang="en-US" altLang="zh-CN" sz="1200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en-US" altLang="zh-CN" sz="1200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+</a:t>
              </a:r>
              <a:r>
                <a:rPr lang="zh-CN" altLang="en-US" sz="1200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香港集散货</a:t>
              </a:r>
              <a:endParaRPr lang="en-US" altLang="zh-CN" sz="1200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en-US" altLang="zh-CN" sz="1200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+</a:t>
              </a:r>
              <a:r>
                <a:rPr lang="zh-CN" altLang="en-US" sz="1200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韩国东大门</a:t>
              </a:r>
              <a:endParaRPr lang="en-CN" sz="1200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7FBDC919-76E6-DC46-9F5A-006A21C11160}"/>
                </a:ext>
              </a:extLst>
            </p:cNvPr>
            <p:cNvSpPr txBox="1"/>
            <p:nvPr/>
          </p:nvSpPr>
          <p:spPr>
            <a:xfrm>
              <a:off x="7848471" y="3571457"/>
              <a:ext cx="15696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120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r>
                <a:rPr lang="zh-CN" altLang="en-CN" dirty="0"/>
                <a:t>亚洲</a:t>
              </a:r>
              <a:r>
                <a:rPr lang="zh-CN" altLang="en-US" dirty="0"/>
                <a:t>包邮包退</a:t>
              </a:r>
              <a:endParaRPr lang="en-US" altLang="zh-CN" dirty="0"/>
            </a:p>
            <a:p>
              <a:r>
                <a:rPr lang="zh-CN" altLang="en-US" dirty="0"/>
                <a:t>跨境购物体验（端）</a:t>
              </a:r>
              <a:endParaRPr lang="en-CN" dirty="0"/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16999247-83DC-AC4C-B60D-3828D5AF7FE9}"/>
                </a:ext>
              </a:extLst>
            </p:cNvPr>
            <p:cNvSpPr txBox="1"/>
            <p:nvPr/>
          </p:nvSpPr>
          <p:spPr>
            <a:xfrm>
              <a:off x="9733209" y="4844031"/>
              <a:ext cx="15696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亚洲用户规模与市场</a:t>
              </a:r>
              <a:endParaRPr lang="en-US" altLang="zh-CN" sz="1200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份额增长</a:t>
              </a:r>
              <a:endParaRPr lang="en-CN" sz="1200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4B584C30-7911-6241-AC1A-1D7DB84F30AC}"/>
                </a:ext>
              </a:extLst>
            </p:cNvPr>
            <p:cNvSpPr/>
            <p:nvPr/>
          </p:nvSpPr>
          <p:spPr>
            <a:xfrm>
              <a:off x="6902498" y="3797796"/>
              <a:ext cx="967571" cy="850392"/>
            </a:xfrm>
            <a:custGeom>
              <a:avLst/>
              <a:gdLst>
                <a:gd name="connsiteX0" fmla="*/ 0 w 1133856"/>
                <a:gd name="connsiteY0" fmla="*/ 850392 h 850392"/>
                <a:gd name="connsiteX1" fmla="*/ 210312 w 1133856"/>
                <a:gd name="connsiteY1" fmla="*/ 228600 h 850392"/>
                <a:gd name="connsiteX2" fmla="*/ 1133856 w 1133856"/>
                <a:gd name="connsiteY2" fmla="*/ 0 h 85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3856" h="850392">
                  <a:moveTo>
                    <a:pt x="0" y="850392"/>
                  </a:moveTo>
                  <a:cubicBezTo>
                    <a:pt x="10668" y="610362"/>
                    <a:pt x="21336" y="370332"/>
                    <a:pt x="210312" y="228600"/>
                  </a:cubicBezTo>
                  <a:cubicBezTo>
                    <a:pt x="399288" y="86868"/>
                    <a:pt x="766572" y="43434"/>
                    <a:pt x="1133856" y="0"/>
                  </a:cubicBezTo>
                </a:path>
              </a:pathLst>
            </a:custGeom>
            <a:ln>
              <a:solidFill>
                <a:schemeClr val="accent2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6B390EB4-409D-3E4D-B34A-A7ADF6D62700}"/>
                </a:ext>
              </a:extLst>
            </p:cNvPr>
            <p:cNvSpPr/>
            <p:nvPr/>
          </p:nvSpPr>
          <p:spPr>
            <a:xfrm>
              <a:off x="9302754" y="3716079"/>
              <a:ext cx="1284804" cy="1060125"/>
            </a:xfrm>
            <a:custGeom>
              <a:avLst/>
              <a:gdLst>
                <a:gd name="connsiteX0" fmla="*/ 0 w 1636776"/>
                <a:gd name="connsiteY0" fmla="*/ 45141 h 1060125"/>
                <a:gd name="connsiteX1" fmla="*/ 1060704 w 1636776"/>
                <a:gd name="connsiteY1" fmla="*/ 118293 h 1060125"/>
                <a:gd name="connsiteX2" fmla="*/ 1636776 w 1636776"/>
                <a:gd name="connsiteY2" fmla="*/ 1060125 h 106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6776" h="1060125">
                  <a:moveTo>
                    <a:pt x="0" y="45141"/>
                  </a:moveTo>
                  <a:cubicBezTo>
                    <a:pt x="393954" y="-2865"/>
                    <a:pt x="787908" y="-50871"/>
                    <a:pt x="1060704" y="118293"/>
                  </a:cubicBezTo>
                  <a:cubicBezTo>
                    <a:pt x="1333500" y="287457"/>
                    <a:pt x="1485138" y="673791"/>
                    <a:pt x="1636776" y="1060125"/>
                  </a:cubicBezTo>
                </a:path>
              </a:pathLst>
            </a:custGeom>
            <a:ln>
              <a:solidFill>
                <a:schemeClr val="accent2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50B1F2F9-3A44-C348-8FF2-FB06972E6797}"/>
                </a:ext>
              </a:extLst>
            </p:cNvPr>
            <p:cNvSpPr/>
            <p:nvPr/>
          </p:nvSpPr>
          <p:spPr>
            <a:xfrm>
              <a:off x="9362234" y="5305696"/>
              <a:ext cx="1216152" cy="942692"/>
            </a:xfrm>
            <a:custGeom>
              <a:avLst/>
              <a:gdLst>
                <a:gd name="connsiteX0" fmla="*/ 1216152 w 1216152"/>
                <a:gd name="connsiteY0" fmla="*/ 0 h 1124712"/>
                <a:gd name="connsiteX1" fmla="*/ 960120 w 1216152"/>
                <a:gd name="connsiteY1" fmla="*/ 841248 h 1124712"/>
                <a:gd name="connsiteX2" fmla="*/ 0 w 1216152"/>
                <a:gd name="connsiteY2" fmla="*/ 1124712 h 112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16152" h="1124712">
                  <a:moveTo>
                    <a:pt x="1216152" y="0"/>
                  </a:moveTo>
                  <a:cubicBezTo>
                    <a:pt x="1189482" y="326898"/>
                    <a:pt x="1162812" y="653796"/>
                    <a:pt x="960120" y="841248"/>
                  </a:cubicBezTo>
                  <a:cubicBezTo>
                    <a:pt x="757428" y="1028700"/>
                    <a:pt x="378714" y="1076706"/>
                    <a:pt x="0" y="1124712"/>
                  </a:cubicBezTo>
                </a:path>
              </a:pathLst>
            </a:custGeom>
            <a:ln>
              <a:solidFill>
                <a:schemeClr val="accent2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A9C0B48F-A194-0F42-A5E6-C647A9DD6590}"/>
                </a:ext>
              </a:extLst>
            </p:cNvPr>
            <p:cNvSpPr/>
            <p:nvPr/>
          </p:nvSpPr>
          <p:spPr>
            <a:xfrm>
              <a:off x="6865922" y="5340012"/>
              <a:ext cx="1216152" cy="917520"/>
            </a:xfrm>
            <a:custGeom>
              <a:avLst/>
              <a:gdLst>
                <a:gd name="connsiteX0" fmla="*/ 1216152 w 1216152"/>
                <a:gd name="connsiteY0" fmla="*/ 969264 h 969264"/>
                <a:gd name="connsiteX1" fmla="*/ 210312 w 1216152"/>
                <a:gd name="connsiteY1" fmla="*/ 804672 h 969264"/>
                <a:gd name="connsiteX2" fmla="*/ 0 w 1216152"/>
                <a:gd name="connsiteY2" fmla="*/ 0 h 969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16152" h="969264">
                  <a:moveTo>
                    <a:pt x="1216152" y="969264"/>
                  </a:moveTo>
                  <a:cubicBezTo>
                    <a:pt x="814578" y="967740"/>
                    <a:pt x="413004" y="966216"/>
                    <a:pt x="210312" y="804672"/>
                  </a:cubicBezTo>
                  <a:cubicBezTo>
                    <a:pt x="7620" y="643128"/>
                    <a:pt x="3810" y="321564"/>
                    <a:pt x="0" y="0"/>
                  </a:cubicBezTo>
                </a:path>
              </a:pathLst>
            </a:custGeom>
            <a:ln>
              <a:solidFill>
                <a:schemeClr val="accent2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DFEE3D3D-B14F-4B45-A195-FA4B10A8361C}"/>
                </a:ext>
              </a:extLst>
            </p:cNvPr>
            <p:cNvSpPr txBox="1"/>
            <p:nvPr/>
          </p:nvSpPr>
          <p:spPr>
            <a:xfrm>
              <a:off x="7848469" y="2856538"/>
              <a:ext cx="15696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巴拿马区域供销网络</a:t>
              </a:r>
              <a:endParaRPr lang="en-CN" sz="1200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6" name="Freeform 135">
              <a:extLst>
                <a:ext uri="{FF2B5EF4-FFF2-40B4-BE49-F238E27FC236}">
                  <a16:creationId xmlns:a16="http://schemas.microsoft.com/office/drawing/2014/main" id="{47B691E2-8DCE-3C48-83F7-6BF76848729C}"/>
                </a:ext>
              </a:extLst>
            </p:cNvPr>
            <p:cNvSpPr/>
            <p:nvPr/>
          </p:nvSpPr>
          <p:spPr>
            <a:xfrm>
              <a:off x="6738685" y="2992553"/>
              <a:ext cx="1096171" cy="1616510"/>
            </a:xfrm>
            <a:custGeom>
              <a:avLst/>
              <a:gdLst>
                <a:gd name="connsiteX0" fmla="*/ 53755 w 1096171"/>
                <a:gd name="connsiteY0" fmla="*/ 1755648 h 1755648"/>
                <a:gd name="connsiteX1" fmla="*/ 117763 w 1096171"/>
                <a:gd name="connsiteY1" fmla="*/ 301752 h 1755648"/>
                <a:gd name="connsiteX2" fmla="*/ 1096171 w 1096171"/>
                <a:gd name="connsiteY2" fmla="*/ 0 h 175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6171" h="1755648">
                  <a:moveTo>
                    <a:pt x="53755" y="1755648"/>
                  </a:moveTo>
                  <a:cubicBezTo>
                    <a:pt x="-1109" y="1175004"/>
                    <a:pt x="-55973" y="594360"/>
                    <a:pt x="117763" y="301752"/>
                  </a:cubicBezTo>
                  <a:cubicBezTo>
                    <a:pt x="291499" y="9144"/>
                    <a:pt x="693835" y="4572"/>
                    <a:pt x="1096171" y="0"/>
                  </a:cubicBezTo>
                </a:path>
              </a:pathLst>
            </a:custGeom>
            <a:ln>
              <a:solidFill>
                <a:schemeClr val="accent2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139" name="Freeform 138">
              <a:extLst>
                <a:ext uri="{FF2B5EF4-FFF2-40B4-BE49-F238E27FC236}">
                  <a16:creationId xmlns:a16="http://schemas.microsoft.com/office/drawing/2014/main" id="{8634FFEC-35BC-A14A-B3BA-EF0870D4074A}"/>
                </a:ext>
              </a:extLst>
            </p:cNvPr>
            <p:cNvSpPr/>
            <p:nvPr/>
          </p:nvSpPr>
          <p:spPr>
            <a:xfrm>
              <a:off x="9453344" y="2998585"/>
              <a:ext cx="1399032" cy="1756782"/>
            </a:xfrm>
            <a:custGeom>
              <a:avLst/>
              <a:gdLst>
                <a:gd name="connsiteX0" fmla="*/ 0 w 1399032"/>
                <a:gd name="connsiteY0" fmla="*/ 1134 h 1756782"/>
                <a:gd name="connsiteX1" fmla="*/ 1014984 w 1399032"/>
                <a:gd name="connsiteY1" fmla="*/ 284598 h 1756782"/>
                <a:gd name="connsiteX2" fmla="*/ 1399032 w 1399032"/>
                <a:gd name="connsiteY2" fmla="*/ 1756782 h 1756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9032" h="1756782">
                  <a:moveTo>
                    <a:pt x="0" y="1134"/>
                  </a:moveTo>
                  <a:cubicBezTo>
                    <a:pt x="390906" y="-3438"/>
                    <a:pt x="781812" y="-8010"/>
                    <a:pt x="1014984" y="284598"/>
                  </a:cubicBezTo>
                  <a:cubicBezTo>
                    <a:pt x="1248156" y="577206"/>
                    <a:pt x="1323594" y="1166994"/>
                    <a:pt x="1399032" y="1756782"/>
                  </a:cubicBezTo>
                </a:path>
              </a:pathLst>
            </a:custGeom>
            <a:ln>
              <a:solidFill>
                <a:schemeClr val="accent2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id="{97CA4625-E13A-F443-8581-59096F0F0032}"/>
              </a:ext>
            </a:extLst>
          </p:cNvPr>
          <p:cNvSpPr/>
          <p:nvPr/>
        </p:nvSpPr>
        <p:spPr>
          <a:xfrm>
            <a:off x="198678" y="873431"/>
            <a:ext cx="2552302" cy="1560445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63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B983FA0-A2F0-8147-B310-935497AB960E}"/>
              </a:ext>
            </a:extLst>
          </p:cNvPr>
          <p:cNvSpPr txBox="1"/>
          <p:nvPr/>
        </p:nvSpPr>
        <p:spPr>
          <a:xfrm>
            <a:off x="198678" y="891719"/>
            <a:ext cx="1454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业务机会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与市场空间</a:t>
            </a:r>
            <a:endParaRPr lang="en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F1202D96-E762-5A41-9D60-A28E539AEE7F}"/>
              </a:ext>
            </a:extLst>
          </p:cNvPr>
          <p:cNvSpPr/>
          <p:nvPr/>
        </p:nvSpPr>
        <p:spPr>
          <a:xfrm>
            <a:off x="198678" y="1104678"/>
            <a:ext cx="19111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全球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亿华人购买力强</a:t>
            </a:r>
            <a:endParaRPr lang="en-CN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A164A3E-D1D2-EB4E-B997-2595F0D15107}"/>
              </a:ext>
            </a:extLst>
          </p:cNvPr>
          <p:cNvSpPr/>
          <p:nvPr/>
        </p:nvSpPr>
        <p:spPr>
          <a:xfrm>
            <a:off x="198678" y="1541089"/>
            <a:ext cx="19800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区域化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竞对发展速度快</a:t>
            </a:r>
            <a:endParaRPr lang="en-CN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4C3844F1-99D7-6C40-9AF3-035D243CD8F7}"/>
              </a:ext>
            </a:extLst>
          </p:cNvPr>
          <p:cNvSpPr/>
          <p:nvPr/>
        </p:nvSpPr>
        <p:spPr>
          <a:xfrm>
            <a:off x="198678" y="1977499"/>
            <a:ext cx="19800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全球化新商业模式探索</a:t>
            </a:r>
            <a:endParaRPr lang="en-CN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CD9CC452-3F79-BA4A-A935-C46F4FF56713}"/>
              </a:ext>
            </a:extLst>
          </p:cNvPr>
          <p:cNvSpPr txBox="1"/>
          <p:nvPr/>
        </p:nvSpPr>
        <p:spPr>
          <a:xfrm>
            <a:off x="198678" y="1334677"/>
            <a:ext cx="21034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香港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年度人均电商消费额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10,000HKD</a:t>
            </a:r>
            <a:endParaRPr lang="en-CN" sz="9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CCB90DF5-6564-284E-998B-A4FC653D3AFC}"/>
              </a:ext>
            </a:extLst>
          </p:cNvPr>
          <p:cNvSpPr txBox="1"/>
          <p:nvPr/>
        </p:nvSpPr>
        <p:spPr>
          <a:xfrm>
            <a:off x="198678" y="1750740"/>
            <a:ext cx="264367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Shopee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台湾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DAU350w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HKTVMall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YoY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+47%</a:t>
            </a:r>
            <a:endParaRPr lang="en-CN" sz="9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3B8BBB39-6980-E846-9D9D-B90A7D0F2C56}"/>
              </a:ext>
            </a:extLst>
          </p:cNvPr>
          <p:cNvSpPr txBox="1"/>
          <p:nvPr/>
        </p:nvSpPr>
        <p:spPr>
          <a:xfrm>
            <a:off x="198677" y="2202425"/>
            <a:ext cx="24288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头部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电商平台的模式补充，全球化战略加速</a:t>
            </a:r>
            <a:endParaRPr lang="en-CN" sz="9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59" name="Picture 158">
            <a:extLst>
              <a:ext uri="{FF2B5EF4-FFF2-40B4-BE49-F238E27FC236}">
                <a16:creationId xmlns:a16="http://schemas.microsoft.com/office/drawing/2014/main" id="{972023D0-0558-4F4A-9BC8-69416FE43DE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709" y="4475293"/>
            <a:ext cx="354584" cy="354584"/>
          </a:xfrm>
          <a:prstGeom prst="rect">
            <a:avLst/>
          </a:prstGeom>
        </p:spPr>
      </p:pic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A8209603-FDC1-5548-A507-46CB1861F0F1}"/>
              </a:ext>
            </a:extLst>
          </p:cNvPr>
          <p:cNvCxnSpPr>
            <a:cxnSpLocks/>
          </p:cNvCxnSpPr>
          <p:nvPr/>
        </p:nvCxnSpPr>
        <p:spPr>
          <a:xfrm flipV="1">
            <a:off x="3079867" y="1314156"/>
            <a:ext cx="8352000" cy="1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2A3589C6-8AA2-0440-B694-CF2BCC38B94D}"/>
              </a:ext>
            </a:extLst>
          </p:cNvPr>
          <p:cNvCxnSpPr>
            <a:cxnSpLocks/>
          </p:cNvCxnSpPr>
          <p:nvPr/>
        </p:nvCxnSpPr>
        <p:spPr>
          <a:xfrm flipV="1">
            <a:off x="3079867" y="2336901"/>
            <a:ext cx="8351414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id="{C7942D32-DA36-4844-BF6E-4010D747CF16}"/>
              </a:ext>
            </a:extLst>
          </p:cNvPr>
          <p:cNvSpPr txBox="1"/>
          <p:nvPr/>
        </p:nvSpPr>
        <p:spPr>
          <a:xfrm>
            <a:off x="3006715" y="1306515"/>
            <a:ext cx="8802410" cy="561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战略落地拆解</a:t>
            </a:r>
            <a:endParaRPr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区域化（亚洲）包邮包退服务圈、海外华人集中地市场份额抢占（端）、区域化供销网络构建（去中心化）</a:t>
            </a:r>
            <a:endParaRPr lang="en-CN" sz="1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E8C1DE69-F211-3F4F-817B-463BE5AA77B6}"/>
              </a:ext>
            </a:extLst>
          </p:cNvPr>
          <p:cNvCxnSpPr>
            <a:cxnSpLocks/>
          </p:cNvCxnSpPr>
          <p:nvPr/>
        </p:nvCxnSpPr>
        <p:spPr>
          <a:xfrm flipV="1">
            <a:off x="3079867" y="1839330"/>
            <a:ext cx="8351414" cy="1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0EB4644C-54DF-744A-85C4-1FEA1573DAE7}"/>
              </a:ext>
            </a:extLst>
          </p:cNvPr>
          <p:cNvCxnSpPr/>
          <p:nvPr/>
        </p:nvCxnSpPr>
        <p:spPr>
          <a:xfrm>
            <a:off x="2066544" y="690051"/>
            <a:ext cx="10125456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Hexagon 83">
            <a:extLst>
              <a:ext uri="{FF2B5EF4-FFF2-40B4-BE49-F238E27FC236}">
                <a16:creationId xmlns:a16="http://schemas.microsoft.com/office/drawing/2014/main" id="{9B6A56A6-D36B-9D47-9506-1C8F9A155297}"/>
              </a:ext>
            </a:extLst>
          </p:cNvPr>
          <p:cNvSpPr/>
          <p:nvPr/>
        </p:nvSpPr>
        <p:spPr>
          <a:xfrm>
            <a:off x="5047489" y="1708310"/>
            <a:ext cx="4995672" cy="468000"/>
          </a:xfrm>
          <a:prstGeom prst="hexagon">
            <a:avLst/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100" b="1" i="1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77EDF90-89B3-DA45-B521-D8CF7793570E}"/>
              </a:ext>
            </a:extLst>
          </p:cNvPr>
          <p:cNvCxnSpPr>
            <a:cxnSpLocks/>
          </p:cNvCxnSpPr>
          <p:nvPr/>
        </p:nvCxnSpPr>
        <p:spPr>
          <a:xfrm flipH="1" flipV="1">
            <a:off x="4705695" y="3123355"/>
            <a:ext cx="560925" cy="986333"/>
          </a:xfrm>
          <a:prstGeom prst="straightConnector1">
            <a:avLst/>
          </a:prstGeom>
          <a:ln w="12700">
            <a:solidFill>
              <a:schemeClr val="tx2">
                <a:lumMod val="75000"/>
              </a:schemeClr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2717755B-7AD0-8544-9069-8D7974B9A28F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12721B-DBA8-D64A-9CDD-CCD03CFB6132}"/>
              </a:ext>
            </a:extLst>
          </p:cNvPr>
          <p:cNvSpPr txBox="1"/>
          <p:nvPr/>
        </p:nvSpPr>
        <p:spPr>
          <a:xfrm>
            <a:off x="2003713" y="228386"/>
            <a:ext cx="4392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战略落地 </a:t>
            </a: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亚洲包包商业模式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47B811B-66C0-5448-9C9D-FB27902EEC59}"/>
              </a:ext>
            </a:extLst>
          </p:cNvPr>
          <p:cNvCxnSpPr>
            <a:cxnSpLocks/>
          </p:cNvCxnSpPr>
          <p:nvPr/>
        </p:nvCxnSpPr>
        <p:spPr>
          <a:xfrm>
            <a:off x="3712464" y="1003299"/>
            <a:ext cx="0" cy="5123181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71B41E9-DF2F-1E48-88B6-EE9106743B0E}"/>
              </a:ext>
            </a:extLst>
          </p:cNvPr>
          <p:cNvSpPr txBox="1"/>
          <p:nvPr/>
        </p:nvSpPr>
        <p:spPr>
          <a:xfrm>
            <a:off x="392033" y="932716"/>
            <a:ext cx="3305713" cy="500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Before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CN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跨境业务的制约</a:t>
            </a: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海外用户的痛点</a:t>
            </a:r>
            <a:endParaRPr lang="en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79EA5F-E32E-C745-AF34-FED67854CC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95" y="1614424"/>
            <a:ext cx="369821" cy="369821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2E9AD78-44C9-F54F-A849-E188805E06B4}"/>
              </a:ext>
            </a:extLst>
          </p:cNvPr>
          <p:cNvSpPr/>
          <p:nvPr/>
        </p:nvSpPr>
        <p:spPr>
          <a:xfrm>
            <a:off x="1862262" y="1568448"/>
            <a:ext cx="1383849" cy="461772"/>
          </a:xfrm>
          <a:prstGeom prst="roundRect">
            <a:avLst>
              <a:gd name="adj" fmla="val 3572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天猫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淘宝海外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平台</a:t>
            </a:r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2B4E43B2-0CF3-CC43-8610-0A950F1A8440}"/>
              </a:ext>
            </a:extLst>
          </p:cNvPr>
          <p:cNvSpPr/>
          <p:nvPr/>
        </p:nvSpPr>
        <p:spPr>
          <a:xfrm>
            <a:off x="1862262" y="2683509"/>
            <a:ext cx="1383849" cy="461772"/>
          </a:xfrm>
          <a:prstGeom prst="roundRect">
            <a:avLst>
              <a:gd name="adj" fmla="val 3572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卖家</a:t>
            </a:r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F0608561-234E-8645-B89E-31BCE45A5D37}"/>
              </a:ext>
            </a:extLst>
          </p:cNvPr>
          <p:cNvSpPr/>
          <p:nvPr/>
        </p:nvSpPr>
        <p:spPr>
          <a:xfrm>
            <a:off x="1862262" y="3798570"/>
            <a:ext cx="1383849" cy="461772"/>
          </a:xfrm>
          <a:prstGeom prst="roundRect">
            <a:avLst>
              <a:gd name="adj" fmla="val 3572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本地</a:t>
            </a:r>
            <a:r>
              <a:rPr lang="zh-CN" altLang="en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集运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</a:t>
            </a:r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5884F41A-6D63-F240-97FC-E4B3C5D5D082}"/>
              </a:ext>
            </a:extLst>
          </p:cNvPr>
          <p:cNvSpPr/>
          <p:nvPr/>
        </p:nvSpPr>
        <p:spPr>
          <a:xfrm>
            <a:off x="1862262" y="4913631"/>
            <a:ext cx="1383849" cy="461772"/>
          </a:xfrm>
          <a:prstGeom prst="roundRect">
            <a:avLst>
              <a:gd name="adj" fmla="val 3572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跨境配送</a:t>
            </a:r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A05F9042-E791-514A-A945-57CA4B2B528A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827316" y="1799334"/>
            <a:ext cx="1034946" cy="1"/>
          </a:xfrm>
          <a:prstGeom prst="bentConnector3">
            <a:avLst/>
          </a:prstGeom>
          <a:ln w="9525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009B8675-4B09-3E45-9427-CF20B822A2BF}"/>
              </a:ext>
            </a:extLst>
          </p:cNvPr>
          <p:cNvCxnSpPr>
            <a:cxnSpLocks/>
            <a:stCxn id="8" idx="3"/>
            <a:endCxn id="58" idx="1"/>
          </p:cNvCxnSpPr>
          <p:nvPr/>
        </p:nvCxnSpPr>
        <p:spPr>
          <a:xfrm>
            <a:off x="827316" y="1799335"/>
            <a:ext cx="1034946" cy="2230121"/>
          </a:xfrm>
          <a:prstGeom prst="bentConnector3">
            <a:avLst>
              <a:gd name="adj1" fmla="val 40281"/>
            </a:avLst>
          </a:prstGeom>
          <a:ln w="9525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A7212CCE-4B5F-2B4F-AFF9-24A7AA0B3D63}"/>
              </a:ext>
            </a:extLst>
          </p:cNvPr>
          <p:cNvCxnSpPr>
            <a:cxnSpLocks/>
            <a:stCxn id="59" idx="1"/>
            <a:endCxn id="21" idx="2"/>
          </p:cNvCxnSpPr>
          <p:nvPr/>
        </p:nvCxnSpPr>
        <p:spPr>
          <a:xfrm rot="10800000">
            <a:off x="804968" y="2199811"/>
            <a:ext cx="1057295" cy="2944706"/>
          </a:xfrm>
          <a:prstGeom prst="bentConnector2">
            <a:avLst/>
          </a:prstGeom>
          <a:ln w="9525">
            <a:solidFill>
              <a:schemeClr val="accent2">
                <a:lumMod val="50000"/>
              </a:schemeClr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D4FB8C2-312A-C14F-8DAF-9B7ED9C9DC11}"/>
              </a:ext>
            </a:extLst>
          </p:cNvPr>
          <p:cNvSpPr txBox="1"/>
          <p:nvPr/>
        </p:nvSpPr>
        <p:spPr>
          <a:xfrm>
            <a:off x="392033" y="1953590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海外</a:t>
            </a:r>
            <a:r>
              <a:rPr lang="zh-CN" altLang="en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消费者</a:t>
            </a:r>
            <a:endParaRPr lang="en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213A076-BFC9-FF4D-B57F-4913EFEE5FF8}"/>
              </a:ext>
            </a:extLst>
          </p:cNvPr>
          <p:cNvCxnSpPr>
            <a:stCxn id="9" idx="2"/>
            <a:endCxn id="57" idx="0"/>
          </p:cNvCxnSpPr>
          <p:nvPr/>
        </p:nvCxnSpPr>
        <p:spPr>
          <a:xfrm>
            <a:off x="2554187" y="2030220"/>
            <a:ext cx="0" cy="653289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D95ED9F-DC44-A644-AB81-64DB64F7303A}"/>
              </a:ext>
            </a:extLst>
          </p:cNvPr>
          <p:cNvCxnSpPr>
            <a:stCxn id="58" idx="2"/>
            <a:endCxn id="59" idx="0"/>
          </p:cNvCxnSpPr>
          <p:nvPr/>
        </p:nvCxnSpPr>
        <p:spPr>
          <a:xfrm>
            <a:off x="2554187" y="4260342"/>
            <a:ext cx="0" cy="653289"/>
          </a:xfrm>
          <a:prstGeom prst="straightConnector1">
            <a:avLst/>
          </a:prstGeom>
          <a:ln w="9525">
            <a:solidFill>
              <a:schemeClr val="accent2">
                <a:lumMod val="50000"/>
              </a:schemeClr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C4D01FA-7709-6A4F-9C19-B80B3D77814E}"/>
              </a:ext>
            </a:extLst>
          </p:cNvPr>
          <p:cNvCxnSpPr>
            <a:stCxn id="57" idx="2"/>
            <a:endCxn id="58" idx="0"/>
          </p:cNvCxnSpPr>
          <p:nvPr/>
        </p:nvCxnSpPr>
        <p:spPr>
          <a:xfrm>
            <a:off x="2554187" y="3145281"/>
            <a:ext cx="0" cy="653289"/>
          </a:xfrm>
          <a:prstGeom prst="straightConnector1">
            <a:avLst/>
          </a:prstGeom>
          <a:ln w="9525">
            <a:solidFill>
              <a:schemeClr val="accent2">
                <a:lumMod val="50000"/>
              </a:schemeClr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3C835CC1-277A-A745-9B5C-61F9CA0DE505}"/>
              </a:ext>
            </a:extLst>
          </p:cNvPr>
          <p:cNvSpPr/>
          <p:nvPr/>
        </p:nvSpPr>
        <p:spPr>
          <a:xfrm>
            <a:off x="2404061" y="3306802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货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9132520-4FCD-8D4D-82CC-3DD0CF8CB3C1}"/>
              </a:ext>
            </a:extLst>
          </p:cNvPr>
          <p:cNvSpPr/>
          <p:nvPr/>
        </p:nvSpPr>
        <p:spPr>
          <a:xfrm>
            <a:off x="2404061" y="4421863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货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BDB05AD3-ABAF-2E47-8D9F-323E0D90A551}"/>
              </a:ext>
            </a:extLst>
          </p:cNvPr>
          <p:cNvSpPr/>
          <p:nvPr/>
        </p:nvSpPr>
        <p:spPr>
          <a:xfrm>
            <a:off x="1067774" y="4994391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货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8FA082E-6BED-DA45-8E66-7E2A447BEAE5}"/>
              </a:ext>
            </a:extLst>
          </p:cNvPr>
          <p:cNvSpPr/>
          <p:nvPr/>
        </p:nvSpPr>
        <p:spPr>
          <a:xfrm>
            <a:off x="1133983" y="2764270"/>
            <a:ext cx="228578" cy="945470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手动</a:t>
            </a:r>
            <a:r>
              <a:rPr lang="zh-CN" altLang="en-US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集运</a:t>
            </a:r>
            <a:endParaRPr lang="en-CN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C3EB0FB-E712-ED48-85E6-77F9772BADBC}"/>
              </a:ext>
            </a:extLst>
          </p:cNvPr>
          <p:cNvSpPr/>
          <p:nvPr/>
        </p:nvSpPr>
        <p:spPr>
          <a:xfrm>
            <a:off x="1424605" y="1568448"/>
            <a:ext cx="228578" cy="945470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跨境品下单</a:t>
            </a:r>
            <a:endParaRPr lang="en-CN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3427937-A3A8-CC40-8A3B-46F4F02F384F}"/>
              </a:ext>
            </a:extLst>
          </p:cNvPr>
          <p:cNvSpPr txBox="1"/>
          <p:nvPr/>
        </p:nvSpPr>
        <p:spPr>
          <a:xfrm>
            <a:off x="457495" y="5687403"/>
            <a:ext cx="1805623" cy="7345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82563" indent="-182563">
              <a:lnSpc>
                <a:spcPts val="1740"/>
              </a:lnSpc>
              <a:buFont typeface="Wingdings" pitchFamily="2" charset="2"/>
              <a:buChar char="Ø"/>
            </a:pPr>
            <a:r>
              <a:rPr lang="zh-CN" altLang="en-CN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消费者</a:t>
            </a:r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购物门槛高</a:t>
            </a:r>
            <a:endParaRPr lang="en-US" altLang="zh-CN" sz="1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82563" indent="-182563">
              <a:lnSpc>
                <a:spcPts val="1740"/>
              </a:lnSpc>
              <a:buFont typeface="Wingdings" pitchFamily="2" charset="2"/>
              <a:buChar char="Ø"/>
            </a:pPr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无包邮退竞争力低</a:t>
            </a:r>
            <a:endParaRPr lang="en-US" altLang="zh-CN" sz="1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82563" indent="-182563">
              <a:lnSpc>
                <a:spcPts val="1740"/>
              </a:lnSpc>
              <a:buFont typeface="Wingdings" pitchFamily="2" charset="2"/>
              <a:buChar char="Ø"/>
            </a:pPr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商家对出海无感知</a:t>
            </a:r>
            <a:endParaRPr lang="en-CN" sz="1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FDCCC2D-1D81-4E42-9B26-24ED794AA500}"/>
              </a:ext>
            </a:extLst>
          </p:cNvPr>
          <p:cNvSpPr txBox="1"/>
          <p:nvPr/>
        </p:nvSpPr>
        <p:spPr>
          <a:xfrm>
            <a:off x="3930434" y="932715"/>
            <a:ext cx="8255209" cy="500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Now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CN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手淘跨境主打包邮退优质体验，塑造中国商家对出海感知，损益可控前提下实现规模化</a:t>
            </a:r>
            <a:endParaRPr lang="en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8419CB8F-C2C6-4946-9252-C773AFFE17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996" y="2537967"/>
            <a:ext cx="369821" cy="369821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0B060107-6686-2246-ABB5-D990647E8DEB}"/>
              </a:ext>
            </a:extLst>
          </p:cNvPr>
          <p:cNvSpPr txBox="1"/>
          <p:nvPr/>
        </p:nvSpPr>
        <p:spPr>
          <a:xfrm>
            <a:off x="4003534" y="2877133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海外</a:t>
            </a:r>
            <a:r>
              <a:rPr lang="zh-CN" altLang="en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消费者</a:t>
            </a:r>
            <a:endParaRPr lang="en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8788CCEE-93A6-9040-8925-44C961DEC9FC}"/>
              </a:ext>
            </a:extLst>
          </p:cNvPr>
          <p:cNvSpPr/>
          <p:nvPr/>
        </p:nvSpPr>
        <p:spPr>
          <a:xfrm>
            <a:off x="6925382" y="2493003"/>
            <a:ext cx="1383849" cy="461772"/>
          </a:xfrm>
          <a:prstGeom prst="roundRect">
            <a:avLst>
              <a:gd name="adj" fmla="val 3572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天猫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淘宝海外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平台</a:t>
            </a:r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9C12701-43AA-F141-9BCA-3FB5BBC65991}"/>
              </a:ext>
            </a:extLst>
          </p:cNvPr>
          <p:cNvCxnSpPr>
            <a:stCxn id="89" idx="3"/>
            <a:endCxn id="91" idx="1"/>
          </p:cNvCxnSpPr>
          <p:nvPr/>
        </p:nvCxnSpPr>
        <p:spPr>
          <a:xfrm>
            <a:off x="4438817" y="2722878"/>
            <a:ext cx="2486565" cy="1011"/>
          </a:xfrm>
          <a:prstGeom prst="straightConnector1">
            <a:avLst/>
          </a:prstGeom>
          <a:ln w="47625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4B00F6F1-2C81-8F46-A4B9-E5E426879498}"/>
              </a:ext>
            </a:extLst>
          </p:cNvPr>
          <p:cNvSpPr/>
          <p:nvPr/>
        </p:nvSpPr>
        <p:spPr>
          <a:xfrm>
            <a:off x="6925381" y="3919449"/>
            <a:ext cx="1383849" cy="461772"/>
          </a:xfrm>
          <a:prstGeom prst="roundRect">
            <a:avLst>
              <a:gd name="adj" fmla="val 3572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国际菜鸟物流</a:t>
            </a:r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6F7E58B-66ED-CC4D-A6ED-DEFA6BEBAEA9}"/>
              </a:ext>
            </a:extLst>
          </p:cNvPr>
          <p:cNvCxnSpPr>
            <a:stCxn id="91" idx="2"/>
            <a:endCxn id="94" idx="0"/>
          </p:cNvCxnSpPr>
          <p:nvPr/>
        </p:nvCxnSpPr>
        <p:spPr>
          <a:xfrm flipH="1">
            <a:off x="7617306" y="2954775"/>
            <a:ext cx="1" cy="964674"/>
          </a:xfrm>
          <a:prstGeom prst="straightConnector1">
            <a:avLst/>
          </a:prstGeom>
          <a:ln w="47625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24E1C18A-AF85-E14F-869C-E4DD7A2478A2}"/>
              </a:ext>
            </a:extLst>
          </p:cNvPr>
          <p:cNvCxnSpPr>
            <a:cxnSpLocks/>
          </p:cNvCxnSpPr>
          <p:nvPr/>
        </p:nvCxnSpPr>
        <p:spPr>
          <a:xfrm>
            <a:off x="4344902" y="3114210"/>
            <a:ext cx="0" cy="1632795"/>
          </a:xfrm>
          <a:prstGeom prst="straightConnector1">
            <a:avLst/>
          </a:prstGeom>
          <a:ln w="12700">
            <a:solidFill>
              <a:schemeClr val="accent2">
                <a:lumMod val="7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4F7965C5-CCAA-FD46-8BDF-EB4C9F0263C7}"/>
              </a:ext>
            </a:extLst>
          </p:cNvPr>
          <p:cNvSpPr/>
          <p:nvPr/>
        </p:nvSpPr>
        <p:spPr>
          <a:xfrm>
            <a:off x="4069032" y="4756149"/>
            <a:ext cx="1383849" cy="461772"/>
          </a:xfrm>
          <a:prstGeom prst="roundRect">
            <a:avLst>
              <a:gd name="adj" fmla="val 3572"/>
            </a:avLst>
          </a:prstGeom>
          <a:solidFill>
            <a:schemeClr val="accent6">
              <a:lumMod val="20000"/>
              <a:lumOff val="8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保险公司的合作方的本地仓库</a:t>
            </a:r>
            <a:endParaRPr lang="en-CN" sz="105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E58F1D2A-8FED-F342-8FC8-98D3596DDCAA}"/>
              </a:ext>
            </a:extLst>
          </p:cNvPr>
          <p:cNvSpPr/>
          <p:nvPr/>
        </p:nvSpPr>
        <p:spPr>
          <a:xfrm>
            <a:off x="6400529" y="4756149"/>
            <a:ext cx="1383849" cy="461772"/>
          </a:xfrm>
          <a:prstGeom prst="roundRect">
            <a:avLst>
              <a:gd name="adj" fmla="val 3572"/>
            </a:avLst>
          </a:prstGeom>
          <a:solidFill>
            <a:schemeClr val="accent6">
              <a:lumMod val="20000"/>
              <a:lumOff val="8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本地下水道公司</a:t>
            </a:r>
            <a:endParaRPr lang="en-US" altLang="zh-CN" sz="105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二次销售</a:t>
            </a:r>
            <a:endParaRPr lang="en-CN" sz="105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4A6EE2FE-2419-8940-9829-4070DAA1BBDC}"/>
              </a:ext>
            </a:extLst>
          </p:cNvPr>
          <p:cNvCxnSpPr>
            <a:stCxn id="105" idx="3"/>
            <a:endCxn id="107" idx="1"/>
          </p:cNvCxnSpPr>
          <p:nvPr/>
        </p:nvCxnSpPr>
        <p:spPr>
          <a:xfrm>
            <a:off x="5452881" y="4987035"/>
            <a:ext cx="947648" cy="0"/>
          </a:xfrm>
          <a:prstGeom prst="straightConnector1">
            <a:avLst/>
          </a:prstGeom>
          <a:ln w="12700">
            <a:solidFill>
              <a:schemeClr val="accent2">
                <a:lumMod val="7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00324E3C-7F6E-4042-8C43-E581B7E8CC11}"/>
              </a:ext>
            </a:extLst>
          </p:cNvPr>
          <p:cNvSpPr/>
          <p:nvPr/>
        </p:nvSpPr>
        <p:spPr>
          <a:xfrm>
            <a:off x="5003576" y="2520211"/>
            <a:ext cx="898610" cy="412162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跨境品下单</a:t>
            </a:r>
            <a:endParaRPr lang="en-US" altLang="zh-CN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货款</a:t>
            </a:r>
            <a:endParaRPr lang="en-CN" sz="11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B47C0BB-F42A-6940-8431-7FD6CD63BF6D}"/>
              </a:ext>
            </a:extLst>
          </p:cNvPr>
          <p:cNvSpPr/>
          <p:nvPr/>
        </p:nvSpPr>
        <p:spPr>
          <a:xfrm>
            <a:off x="7030614" y="3224523"/>
            <a:ext cx="1184406" cy="412162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跨境履约申请</a:t>
            </a:r>
            <a:endParaRPr lang="en-US" altLang="zh-CN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物流补贴</a:t>
            </a:r>
            <a:endParaRPr lang="en-CN" sz="11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237CB7ED-8467-0742-B9DF-8BB740597406}"/>
              </a:ext>
            </a:extLst>
          </p:cNvPr>
          <p:cNvSpPr/>
          <p:nvPr/>
        </p:nvSpPr>
        <p:spPr>
          <a:xfrm>
            <a:off x="10282330" y="2497809"/>
            <a:ext cx="1383849" cy="461772"/>
          </a:xfrm>
          <a:prstGeom prst="roundRect">
            <a:avLst>
              <a:gd name="adj" fmla="val 3572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卖家</a:t>
            </a:r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144447D-F42B-9F45-BE1E-94119E61ACDA}"/>
              </a:ext>
            </a:extLst>
          </p:cNvPr>
          <p:cNvCxnSpPr>
            <a:stCxn id="91" idx="3"/>
            <a:endCxn id="114" idx="1"/>
          </p:cNvCxnSpPr>
          <p:nvPr/>
        </p:nvCxnSpPr>
        <p:spPr>
          <a:xfrm>
            <a:off x="8309231" y="2723889"/>
            <a:ext cx="1973099" cy="4806"/>
          </a:xfrm>
          <a:prstGeom prst="straightConnector1">
            <a:avLst/>
          </a:prstGeom>
          <a:ln w="47625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3284032B-07D1-8D47-BB3F-2B835C942D20}"/>
              </a:ext>
            </a:extLst>
          </p:cNvPr>
          <p:cNvSpPr/>
          <p:nvPr/>
        </p:nvSpPr>
        <p:spPr>
          <a:xfrm>
            <a:off x="8707109" y="2522189"/>
            <a:ext cx="1184406" cy="412162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包包订单</a:t>
            </a:r>
            <a:endParaRPr lang="en-US" altLang="zh-CN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收取分类佣金</a:t>
            </a:r>
            <a:endParaRPr lang="en-CN" sz="11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8" name="Triangle 77">
            <a:extLst>
              <a:ext uri="{FF2B5EF4-FFF2-40B4-BE49-F238E27FC236}">
                <a16:creationId xmlns:a16="http://schemas.microsoft.com/office/drawing/2014/main" id="{7F8358A6-7C00-274A-BD8D-5CBB05C6D088}"/>
              </a:ext>
            </a:extLst>
          </p:cNvPr>
          <p:cNvSpPr/>
          <p:nvPr/>
        </p:nvSpPr>
        <p:spPr>
          <a:xfrm>
            <a:off x="7348607" y="2248310"/>
            <a:ext cx="537397" cy="164485"/>
          </a:xfrm>
          <a:prstGeom prst="triangle">
            <a:avLst/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100" b="1" i="1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9" name="Hexagon 78">
            <a:extLst>
              <a:ext uri="{FF2B5EF4-FFF2-40B4-BE49-F238E27FC236}">
                <a16:creationId xmlns:a16="http://schemas.microsoft.com/office/drawing/2014/main" id="{7158441E-7E5E-B140-A2EC-E8A53DE3A401}"/>
              </a:ext>
            </a:extLst>
          </p:cNvPr>
          <p:cNvSpPr/>
          <p:nvPr/>
        </p:nvSpPr>
        <p:spPr>
          <a:xfrm>
            <a:off x="5255660" y="1780310"/>
            <a:ext cx="1512000" cy="324000"/>
          </a:xfrm>
          <a:prstGeom prst="hexagon">
            <a:avLst/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前台导购营销</a:t>
            </a:r>
            <a:endParaRPr lang="en-CN" sz="1100" b="1" i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2" name="Hexagon 131">
            <a:extLst>
              <a:ext uri="{FF2B5EF4-FFF2-40B4-BE49-F238E27FC236}">
                <a16:creationId xmlns:a16="http://schemas.microsoft.com/office/drawing/2014/main" id="{252332BD-0177-5E42-AD9A-256C79D425B5}"/>
              </a:ext>
            </a:extLst>
          </p:cNvPr>
          <p:cNvSpPr/>
          <p:nvPr/>
        </p:nvSpPr>
        <p:spPr>
          <a:xfrm>
            <a:off x="8327853" y="1780310"/>
            <a:ext cx="1512000" cy="324000"/>
          </a:xfrm>
          <a:prstGeom prst="hexagon">
            <a:avLst/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1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包包</a:t>
            </a:r>
            <a:r>
              <a:rPr lang="zh-CN" altLang="en-US" sz="11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计划</a:t>
            </a:r>
            <a:endParaRPr lang="en-CN" sz="1100" b="1" i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7" name="Hexagon 136">
            <a:extLst>
              <a:ext uri="{FF2B5EF4-FFF2-40B4-BE49-F238E27FC236}">
                <a16:creationId xmlns:a16="http://schemas.microsoft.com/office/drawing/2014/main" id="{63A2F20C-F399-D440-A1BF-3E5E7A38E180}"/>
              </a:ext>
            </a:extLst>
          </p:cNvPr>
          <p:cNvSpPr/>
          <p:nvPr/>
        </p:nvSpPr>
        <p:spPr>
          <a:xfrm>
            <a:off x="6791757" y="1780310"/>
            <a:ext cx="1512000" cy="324000"/>
          </a:xfrm>
          <a:prstGeom prst="hexagon">
            <a:avLst/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资金</a:t>
            </a:r>
            <a:r>
              <a:rPr lang="zh-CN" altLang="en-CN" sz="11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损益管理</a:t>
            </a:r>
            <a:endParaRPr lang="en-CN" sz="1100" b="1" i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0E0ABADC-1CFF-7B41-B61C-8A2DE56AE751}"/>
              </a:ext>
            </a:extLst>
          </p:cNvPr>
          <p:cNvSpPr/>
          <p:nvPr/>
        </p:nvSpPr>
        <p:spPr>
          <a:xfrm>
            <a:off x="4189891" y="3751266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退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B6DC4CA-38DA-D64B-B6E3-6829FD36B468}"/>
              </a:ext>
            </a:extLst>
          </p:cNvPr>
          <p:cNvSpPr/>
          <p:nvPr/>
        </p:nvSpPr>
        <p:spPr>
          <a:xfrm>
            <a:off x="457494" y="5660136"/>
            <a:ext cx="2788595" cy="770806"/>
          </a:xfrm>
          <a:prstGeom prst="rect">
            <a:avLst/>
          </a:prstGeom>
          <a:ln w="9525">
            <a:solidFill>
              <a:schemeClr val="accent2">
                <a:lumMod val="50000"/>
              </a:schemeClr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51" name="Triangle 150">
            <a:extLst>
              <a:ext uri="{FF2B5EF4-FFF2-40B4-BE49-F238E27FC236}">
                <a16:creationId xmlns:a16="http://schemas.microsoft.com/office/drawing/2014/main" id="{602C62D8-ECD5-E644-AF52-E91733430439}"/>
              </a:ext>
            </a:extLst>
          </p:cNvPr>
          <p:cNvSpPr/>
          <p:nvPr/>
        </p:nvSpPr>
        <p:spPr>
          <a:xfrm rot="5400000">
            <a:off x="3038132" y="3396398"/>
            <a:ext cx="1401979" cy="228579"/>
          </a:xfrm>
          <a:prstGeom prst="triangle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93" name="Elbow Connector 92">
            <a:extLst>
              <a:ext uri="{FF2B5EF4-FFF2-40B4-BE49-F238E27FC236}">
                <a16:creationId xmlns:a16="http://schemas.microsoft.com/office/drawing/2014/main" id="{3F42BFD1-15D4-C54E-AD16-C7C7D339270A}"/>
              </a:ext>
            </a:extLst>
          </p:cNvPr>
          <p:cNvCxnSpPr>
            <a:stCxn id="84" idx="3"/>
            <a:endCxn id="89" idx="0"/>
          </p:cNvCxnSpPr>
          <p:nvPr/>
        </p:nvCxnSpPr>
        <p:spPr>
          <a:xfrm rot="10800000" flipV="1">
            <a:off x="4253907" y="1942309"/>
            <a:ext cx="793582" cy="595657"/>
          </a:xfrm>
          <a:prstGeom prst="bentConnector2">
            <a:avLst/>
          </a:prstGeom>
          <a:ln w="22225">
            <a:solidFill>
              <a:schemeClr val="bg1">
                <a:lumMod val="7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6439C4-25FE-9D4D-87AF-9AD0230962F6}"/>
              </a:ext>
            </a:extLst>
          </p:cNvPr>
          <p:cNvGrpSpPr/>
          <p:nvPr/>
        </p:nvGrpSpPr>
        <p:grpSpPr>
          <a:xfrm>
            <a:off x="4010200" y="1704803"/>
            <a:ext cx="603269" cy="603269"/>
            <a:chOff x="5861534" y="5582170"/>
            <a:chExt cx="603269" cy="603269"/>
          </a:xfrm>
        </p:grpSpPr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E06054A-48E4-7E42-A018-31AE3DE047BB}"/>
                </a:ext>
              </a:extLst>
            </p:cNvPr>
            <p:cNvSpPr/>
            <p:nvPr/>
          </p:nvSpPr>
          <p:spPr>
            <a:xfrm>
              <a:off x="5861534" y="5582170"/>
              <a:ext cx="603269" cy="60326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C991EA8-C728-D14F-B358-DDE26CD3102F}"/>
                </a:ext>
              </a:extLst>
            </p:cNvPr>
            <p:cNvSpPr/>
            <p:nvPr/>
          </p:nvSpPr>
          <p:spPr>
            <a:xfrm>
              <a:off x="5861534" y="5664453"/>
              <a:ext cx="603264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包邮包退心智</a:t>
              </a:r>
              <a:endParaRPr lang="en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cxnSp>
        <p:nvCxnSpPr>
          <p:cNvPr id="100" name="Elbow Connector 99">
            <a:extLst>
              <a:ext uri="{FF2B5EF4-FFF2-40B4-BE49-F238E27FC236}">
                <a16:creationId xmlns:a16="http://schemas.microsoft.com/office/drawing/2014/main" id="{03C2D153-76E3-CB42-A518-516FE7723D49}"/>
              </a:ext>
            </a:extLst>
          </p:cNvPr>
          <p:cNvCxnSpPr>
            <a:stCxn id="114" idx="0"/>
            <a:endCxn id="84" idx="0"/>
          </p:cNvCxnSpPr>
          <p:nvPr/>
        </p:nvCxnSpPr>
        <p:spPr>
          <a:xfrm rot="16200000" flipV="1">
            <a:off x="10230959" y="1754513"/>
            <a:ext cx="555499" cy="931094"/>
          </a:xfrm>
          <a:prstGeom prst="bentConnector2">
            <a:avLst/>
          </a:prstGeom>
          <a:ln w="22225">
            <a:solidFill>
              <a:schemeClr val="bg1">
                <a:lumMod val="7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CBBEFE85-356E-5144-BF3F-4B4DB50451D4}"/>
              </a:ext>
            </a:extLst>
          </p:cNvPr>
          <p:cNvGrpSpPr/>
          <p:nvPr/>
        </p:nvGrpSpPr>
        <p:grpSpPr>
          <a:xfrm>
            <a:off x="10672618" y="1687982"/>
            <a:ext cx="603269" cy="603269"/>
            <a:chOff x="5861534" y="5582170"/>
            <a:chExt cx="603269" cy="603269"/>
          </a:xfrm>
        </p:grpSpPr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2D6BC70-A01C-884E-9CFE-54D755040CA3}"/>
                </a:ext>
              </a:extLst>
            </p:cNvPr>
            <p:cNvSpPr/>
            <p:nvPr/>
          </p:nvSpPr>
          <p:spPr>
            <a:xfrm>
              <a:off x="5861534" y="5582170"/>
              <a:ext cx="603269" cy="60326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2DA8C269-B698-8B46-A5DD-E5FA4802C217}"/>
                </a:ext>
              </a:extLst>
            </p:cNvPr>
            <p:cNvSpPr/>
            <p:nvPr/>
          </p:nvSpPr>
          <p:spPr>
            <a:xfrm>
              <a:off x="5861534" y="5756846"/>
              <a:ext cx="603264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轻投入</a:t>
              </a:r>
              <a:endParaRPr lang="en-US" altLang="zh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D77BAADC-AD8E-6543-8C19-FE518E9408D9}"/>
              </a:ext>
            </a:extLst>
          </p:cNvPr>
          <p:cNvCxnSpPr>
            <a:cxnSpLocks/>
          </p:cNvCxnSpPr>
          <p:nvPr/>
        </p:nvCxnSpPr>
        <p:spPr>
          <a:xfrm flipV="1">
            <a:off x="4010201" y="1432852"/>
            <a:ext cx="7740000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88FE14B4-D831-9E4B-91EE-9A8C96F1029F}"/>
              </a:ext>
            </a:extLst>
          </p:cNvPr>
          <p:cNvCxnSpPr>
            <a:cxnSpLocks/>
            <a:stCxn id="94" idx="1"/>
          </p:cNvCxnSpPr>
          <p:nvPr/>
        </p:nvCxnSpPr>
        <p:spPr>
          <a:xfrm flipH="1">
            <a:off x="5305392" y="4150335"/>
            <a:ext cx="1619989" cy="0"/>
          </a:xfrm>
          <a:prstGeom prst="straightConnector1">
            <a:avLst/>
          </a:prstGeom>
          <a:ln w="12700">
            <a:solidFill>
              <a:schemeClr val="tx2">
                <a:lumMod val="7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CF44B8E1-FE7C-354F-9EB4-B638C11AC640}"/>
              </a:ext>
            </a:extLst>
          </p:cNvPr>
          <p:cNvSpPr/>
          <p:nvPr/>
        </p:nvSpPr>
        <p:spPr>
          <a:xfrm>
            <a:off x="5116495" y="3982542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送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0" name="Rounded Rectangle 159">
            <a:extLst>
              <a:ext uri="{FF2B5EF4-FFF2-40B4-BE49-F238E27FC236}">
                <a16:creationId xmlns:a16="http://schemas.microsoft.com/office/drawing/2014/main" id="{1DD2E4A3-7518-1248-B956-739DF69B57BE}"/>
              </a:ext>
            </a:extLst>
          </p:cNvPr>
          <p:cNvSpPr/>
          <p:nvPr/>
        </p:nvSpPr>
        <p:spPr>
          <a:xfrm>
            <a:off x="8802576" y="4756149"/>
            <a:ext cx="1383849" cy="461772"/>
          </a:xfrm>
          <a:prstGeom prst="roundRect">
            <a:avLst>
              <a:gd name="adj" fmla="val 3572"/>
            </a:avLst>
          </a:prstGeom>
          <a:solidFill>
            <a:schemeClr val="accent6">
              <a:lumMod val="20000"/>
              <a:lumOff val="8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合作保险公司</a:t>
            </a:r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3" name="Snip Diagonal Corner Rectangle 122">
            <a:extLst>
              <a:ext uri="{FF2B5EF4-FFF2-40B4-BE49-F238E27FC236}">
                <a16:creationId xmlns:a16="http://schemas.microsoft.com/office/drawing/2014/main" id="{A531C9BF-8745-AE4C-9E5C-00E4E59ACCCD}"/>
              </a:ext>
            </a:extLst>
          </p:cNvPr>
          <p:cNvSpPr/>
          <p:nvPr/>
        </p:nvSpPr>
        <p:spPr>
          <a:xfrm>
            <a:off x="6719425" y="2864387"/>
            <a:ext cx="737495" cy="258500"/>
          </a:xfrm>
          <a:prstGeom prst="snip2DiagRect">
            <a:avLst/>
          </a:prstGeom>
          <a:solidFill>
            <a:schemeClr val="bg1">
              <a:lumMod val="95000"/>
            </a:schemeClr>
          </a:solidFill>
          <a:ln w="9525" cmpd="sng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佣金</a:t>
            </a:r>
            <a:r>
              <a:rPr lang="zh-CN" altLang="en-US" sz="10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账户</a:t>
            </a:r>
            <a:endParaRPr lang="en-CN" sz="10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6" name="Snip Diagonal Corner Rectangle 165">
            <a:extLst>
              <a:ext uri="{FF2B5EF4-FFF2-40B4-BE49-F238E27FC236}">
                <a16:creationId xmlns:a16="http://schemas.microsoft.com/office/drawing/2014/main" id="{1CA997B0-18A9-6144-B352-C39F933DED32}"/>
              </a:ext>
            </a:extLst>
          </p:cNvPr>
          <p:cNvSpPr/>
          <p:nvPr/>
        </p:nvSpPr>
        <p:spPr>
          <a:xfrm>
            <a:off x="6277786" y="4031849"/>
            <a:ext cx="737495" cy="258500"/>
          </a:xfrm>
          <a:prstGeom prst="snip2DiagRect">
            <a:avLst/>
          </a:prstGeom>
          <a:solidFill>
            <a:schemeClr val="bg1">
              <a:lumMod val="95000"/>
            </a:schemeClr>
          </a:solidFill>
          <a:ln w="9525" cmpd="sng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开支</a:t>
            </a:r>
            <a:r>
              <a:rPr lang="zh-CN" altLang="en-US" sz="10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账户</a:t>
            </a:r>
            <a:endParaRPr lang="en-CN" sz="10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61" name="Picture 160">
            <a:extLst>
              <a:ext uri="{FF2B5EF4-FFF2-40B4-BE49-F238E27FC236}">
                <a16:creationId xmlns:a16="http://schemas.microsoft.com/office/drawing/2014/main" id="{4D23B2AF-03DF-494A-A683-90EEF96117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420" y="2912102"/>
            <a:ext cx="177512" cy="177512"/>
          </a:xfrm>
          <a:prstGeom prst="rect">
            <a:avLst/>
          </a:prstGeom>
        </p:spPr>
      </p:pic>
      <p:pic>
        <p:nvPicPr>
          <p:cNvPr id="168" name="Picture 167">
            <a:extLst>
              <a:ext uri="{FF2B5EF4-FFF2-40B4-BE49-F238E27FC236}">
                <a16:creationId xmlns:a16="http://schemas.microsoft.com/office/drawing/2014/main" id="{DBE59BB0-26D5-164D-9FBB-DB2F9E5315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610" y="4081310"/>
            <a:ext cx="177512" cy="177512"/>
          </a:xfrm>
          <a:prstGeom prst="rect">
            <a:avLst/>
          </a:prstGeom>
        </p:spPr>
      </p:pic>
      <p:sp>
        <p:nvSpPr>
          <p:cNvPr id="164" name="Freeform 163">
            <a:extLst>
              <a:ext uri="{FF2B5EF4-FFF2-40B4-BE49-F238E27FC236}">
                <a16:creationId xmlns:a16="http://schemas.microsoft.com/office/drawing/2014/main" id="{4589120B-5812-AB4E-ADD8-A24476768BB0}"/>
              </a:ext>
            </a:extLst>
          </p:cNvPr>
          <p:cNvSpPr/>
          <p:nvPr/>
        </p:nvSpPr>
        <p:spPr>
          <a:xfrm>
            <a:off x="6270830" y="3090672"/>
            <a:ext cx="422578" cy="923544"/>
          </a:xfrm>
          <a:custGeom>
            <a:avLst/>
            <a:gdLst>
              <a:gd name="connsiteX0" fmla="*/ 422578 w 422578"/>
              <a:gd name="connsiteY0" fmla="*/ 0 h 923544"/>
              <a:gd name="connsiteX1" fmla="*/ 1954 w 422578"/>
              <a:gd name="connsiteY1" fmla="*/ 246888 h 923544"/>
              <a:gd name="connsiteX2" fmla="*/ 294562 w 422578"/>
              <a:gd name="connsiteY2" fmla="*/ 923544 h 923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2578" h="923544">
                <a:moveTo>
                  <a:pt x="422578" y="0"/>
                </a:moveTo>
                <a:cubicBezTo>
                  <a:pt x="222934" y="46482"/>
                  <a:pt x="23290" y="92964"/>
                  <a:pt x="1954" y="246888"/>
                </a:cubicBezTo>
                <a:cubicBezTo>
                  <a:pt x="-19382" y="400812"/>
                  <a:pt x="137590" y="662178"/>
                  <a:pt x="294562" y="923544"/>
                </a:cubicBezTo>
              </a:path>
            </a:pathLst>
          </a:custGeom>
          <a:ln w="9525">
            <a:solidFill>
              <a:schemeClr val="accent2">
                <a:lumMod val="5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05C3305C-43AD-6243-B453-226D4A204687}"/>
              </a:ext>
            </a:extLst>
          </p:cNvPr>
          <p:cNvSpPr/>
          <p:nvPr/>
        </p:nvSpPr>
        <p:spPr>
          <a:xfrm>
            <a:off x="5972900" y="3210919"/>
            <a:ext cx="603269" cy="603269"/>
          </a:xfrm>
          <a:prstGeom prst="ellipse">
            <a:avLst/>
          </a:prstGeom>
          <a:solidFill>
            <a:srgbClr val="C00000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2114E59B-C4F9-204C-A10F-04C5EDB3683C}"/>
              </a:ext>
            </a:extLst>
          </p:cNvPr>
          <p:cNvSpPr txBox="1"/>
          <p:nvPr/>
        </p:nvSpPr>
        <p:spPr>
          <a:xfrm>
            <a:off x="6044313" y="3308873"/>
            <a:ext cx="4667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CN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损益</a:t>
            </a:r>
            <a:endParaRPr lang="en-US" altLang="zh-CN" sz="11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平衡</a:t>
            </a:r>
            <a:endParaRPr lang="en-CN" sz="11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73" name="Elbow Connector 172">
            <a:extLst>
              <a:ext uri="{FF2B5EF4-FFF2-40B4-BE49-F238E27FC236}">
                <a16:creationId xmlns:a16="http://schemas.microsoft.com/office/drawing/2014/main" id="{6233CE60-6D43-A949-980B-B4A52B210323}"/>
              </a:ext>
            </a:extLst>
          </p:cNvPr>
          <p:cNvCxnSpPr>
            <a:endCxn id="160" idx="3"/>
          </p:cNvCxnSpPr>
          <p:nvPr/>
        </p:nvCxnSpPr>
        <p:spPr>
          <a:xfrm rot="5400000">
            <a:off x="9837803" y="3303398"/>
            <a:ext cx="2032260" cy="1335015"/>
          </a:xfrm>
          <a:prstGeom prst="bentConnector2">
            <a:avLst/>
          </a:prstGeom>
          <a:ln w="12700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Rectangle 173">
            <a:extLst>
              <a:ext uri="{FF2B5EF4-FFF2-40B4-BE49-F238E27FC236}">
                <a16:creationId xmlns:a16="http://schemas.microsoft.com/office/drawing/2014/main" id="{5EE8495C-D041-C34C-A273-4E0B280B8B3C}"/>
              </a:ext>
            </a:extLst>
          </p:cNvPr>
          <p:cNvSpPr/>
          <p:nvPr/>
        </p:nvSpPr>
        <p:spPr>
          <a:xfrm>
            <a:off x="10664403" y="4780401"/>
            <a:ext cx="1184406" cy="412162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店铺投保</a:t>
            </a:r>
            <a:endParaRPr lang="en-US" altLang="zh-CN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保险金 </a:t>
            </a:r>
            <a:r>
              <a:rPr lang="en-US" altLang="zh-CN" sz="11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gmv</a:t>
            </a:r>
            <a:r>
              <a:rPr lang="en-US" altLang="zh-CN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%</a:t>
            </a:r>
            <a:endParaRPr lang="en-CN" sz="11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9FDD1577-B592-4B47-817E-8B3C085E8D48}"/>
              </a:ext>
            </a:extLst>
          </p:cNvPr>
          <p:cNvCxnSpPr>
            <a:stCxn id="107" idx="3"/>
            <a:endCxn id="160" idx="1"/>
          </p:cNvCxnSpPr>
          <p:nvPr/>
        </p:nvCxnSpPr>
        <p:spPr>
          <a:xfrm>
            <a:off x="7784378" y="4987035"/>
            <a:ext cx="1018198" cy="0"/>
          </a:xfrm>
          <a:prstGeom prst="straightConnector1">
            <a:avLst/>
          </a:prstGeom>
          <a:ln w="12700">
            <a:solidFill>
              <a:schemeClr val="accent2">
                <a:lumMod val="75000"/>
              </a:schemeClr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60D27C1B-BFC2-BB4E-BB69-2B97263F06E6}"/>
              </a:ext>
            </a:extLst>
          </p:cNvPr>
          <p:cNvCxnSpPr/>
          <p:nvPr/>
        </p:nvCxnSpPr>
        <p:spPr>
          <a:xfrm flipH="1">
            <a:off x="9274336" y="2973336"/>
            <a:ext cx="1376838" cy="1154913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46272201-1C63-F544-8A35-023208F0449F}"/>
              </a:ext>
            </a:extLst>
          </p:cNvPr>
          <p:cNvCxnSpPr>
            <a:cxnSpLocks/>
            <a:endCxn id="94" idx="3"/>
          </p:cNvCxnSpPr>
          <p:nvPr/>
        </p:nvCxnSpPr>
        <p:spPr>
          <a:xfrm flipH="1">
            <a:off x="8309230" y="4136570"/>
            <a:ext cx="953298" cy="13765"/>
          </a:xfrm>
          <a:prstGeom prst="straightConnector1">
            <a:avLst/>
          </a:prstGeom>
          <a:ln w="12700">
            <a:solidFill>
              <a:schemeClr val="tx2">
                <a:lumMod val="75000"/>
              </a:schemeClr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Oval 121">
            <a:extLst>
              <a:ext uri="{FF2B5EF4-FFF2-40B4-BE49-F238E27FC236}">
                <a16:creationId xmlns:a16="http://schemas.microsoft.com/office/drawing/2014/main" id="{29B6496A-6988-3640-8005-49A06ABF4E86}"/>
              </a:ext>
            </a:extLst>
          </p:cNvPr>
          <p:cNvSpPr/>
          <p:nvPr/>
        </p:nvSpPr>
        <p:spPr>
          <a:xfrm>
            <a:off x="9131881" y="3978123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货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D9620326-4E32-F048-B4BE-F26DF22BF168}"/>
              </a:ext>
            </a:extLst>
          </p:cNvPr>
          <p:cNvSpPr txBox="1"/>
          <p:nvPr/>
        </p:nvSpPr>
        <p:spPr>
          <a:xfrm>
            <a:off x="3975708" y="5329873"/>
            <a:ext cx="5973110" cy="7253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720"/>
              </a:lnSpc>
            </a:pP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商家</a:t>
            </a:r>
            <a:r>
              <a:rPr lang="zh-CN" altLang="en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佣金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：分类目收取商家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10%-15%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的服务费，负责菜鸟跨境物流费用（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平台预算资金）</a:t>
            </a:r>
            <a:endParaRPr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1720"/>
              </a:lnSpc>
            </a:pP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损益平衡：收取商家服务费的佣金账户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vs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菜鸟国际物流成本开支账户的资金差</a:t>
            </a:r>
            <a:endParaRPr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1720"/>
              </a:lnSpc>
            </a:pP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包包保险：保险公司按照店铺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GMV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%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的方式收取保费，店铺退货率影响保险公司收益</a:t>
            </a:r>
            <a:endParaRPr lang="en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C669F1A2-1F4C-4947-89D3-920599D67DF0}"/>
              </a:ext>
            </a:extLst>
          </p:cNvPr>
          <p:cNvCxnSpPr>
            <a:cxnSpLocks/>
          </p:cNvCxnSpPr>
          <p:nvPr/>
        </p:nvCxnSpPr>
        <p:spPr>
          <a:xfrm>
            <a:off x="10587191" y="3947704"/>
            <a:ext cx="540000" cy="0"/>
          </a:xfrm>
          <a:prstGeom prst="straightConnector1">
            <a:avLst/>
          </a:prstGeom>
          <a:ln w="47625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A621DDFB-BD1E-1C41-82B3-5A3C8C98EDB1}"/>
              </a:ext>
            </a:extLst>
          </p:cNvPr>
          <p:cNvCxnSpPr>
            <a:cxnSpLocks/>
          </p:cNvCxnSpPr>
          <p:nvPr/>
        </p:nvCxnSpPr>
        <p:spPr>
          <a:xfrm>
            <a:off x="10587191" y="4095290"/>
            <a:ext cx="540000" cy="0"/>
          </a:xfrm>
          <a:prstGeom prst="straightConnector1">
            <a:avLst/>
          </a:prstGeom>
          <a:ln w="12700">
            <a:solidFill>
              <a:schemeClr val="tx2">
                <a:lumMod val="75000"/>
              </a:schemeClr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1D0F9A9B-FC30-7F4C-85EB-8C6579638DAD}"/>
              </a:ext>
            </a:extLst>
          </p:cNvPr>
          <p:cNvCxnSpPr>
            <a:cxnSpLocks/>
          </p:cNvCxnSpPr>
          <p:nvPr/>
        </p:nvCxnSpPr>
        <p:spPr>
          <a:xfrm>
            <a:off x="10583933" y="4258822"/>
            <a:ext cx="540000" cy="0"/>
          </a:xfrm>
          <a:prstGeom prst="straightConnector1">
            <a:avLst/>
          </a:prstGeom>
          <a:ln w="12700">
            <a:solidFill>
              <a:schemeClr val="accent2">
                <a:lumMod val="7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B301BBD0-2F99-9545-98E7-D02223615C2A}"/>
              </a:ext>
            </a:extLst>
          </p:cNvPr>
          <p:cNvSpPr txBox="1"/>
          <p:nvPr/>
        </p:nvSpPr>
        <p:spPr>
          <a:xfrm>
            <a:off x="9962755" y="4150389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>
                <a:solidFill>
                  <a:srgbClr val="C45A1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逆向链路</a:t>
            </a:r>
            <a:endParaRPr lang="en-CN" sz="900" dirty="0">
              <a:solidFill>
                <a:srgbClr val="C45A1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76FECA67-9854-DA4A-8B35-2309990B8CE8}"/>
              </a:ext>
            </a:extLst>
          </p:cNvPr>
          <p:cNvSpPr txBox="1"/>
          <p:nvPr/>
        </p:nvSpPr>
        <p:spPr>
          <a:xfrm>
            <a:off x="9959164" y="3980845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>
                <a:solidFill>
                  <a:srgbClr val="323F4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履约链路</a:t>
            </a:r>
            <a:endParaRPr lang="en-CN" sz="900" dirty="0">
              <a:solidFill>
                <a:srgbClr val="323F4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24C3F707-1359-BB4D-B813-8D5294BFA6CC}"/>
              </a:ext>
            </a:extLst>
          </p:cNvPr>
          <p:cNvSpPr txBox="1"/>
          <p:nvPr/>
        </p:nvSpPr>
        <p:spPr>
          <a:xfrm>
            <a:off x="9967080" y="3823414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>
                <a:solidFill>
                  <a:srgbClr val="843C0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资金链路</a:t>
            </a:r>
            <a:endParaRPr lang="en-CN" sz="900" dirty="0">
              <a:solidFill>
                <a:srgbClr val="843C0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3" name="Rounded Rectangle 192">
            <a:extLst>
              <a:ext uri="{FF2B5EF4-FFF2-40B4-BE49-F238E27FC236}">
                <a16:creationId xmlns:a16="http://schemas.microsoft.com/office/drawing/2014/main" id="{D8027934-0A00-1141-838B-59FEE37A1838}"/>
              </a:ext>
            </a:extLst>
          </p:cNvPr>
          <p:cNvSpPr/>
          <p:nvPr/>
        </p:nvSpPr>
        <p:spPr>
          <a:xfrm>
            <a:off x="9967080" y="3798570"/>
            <a:ext cx="1289526" cy="582651"/>
          </a:xfrm>
          <a:prstGeom prst="roundRect">
            <a:avLst/>
          </a:prstGeom>
          <a:noFill/>
          <a:ln w="95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9A8488CF-6FFD-6F41-8560-49ACC84B1103}"/>
              </a:ext>
            </a:extLst>
          </p:cNvPr>
          <p:cNvSpPr/>
          <p:nvPr/>
        </p:nvSpPr>
        <p:spPr>
          <a:xfrm>
            <a:off x="4063829" y="6087687"/>
            <a:ext cx="7784980" cy="607394"/>
          </a:xfrm>
          <a:prstGeom prst="rect">
            <a:avLst/>
          </a:prstGeom>
          <a:noFill/>
          <a:ln w="6350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75B45220-BCE8-9348-904E-A0A4AFDC6572}"/>
              </a:ext>
            </a:extLst>
          </p:cNvPr>
          <p:cNvSpPr txBox="1"/>
          <p:nvPr/>
        </p:nvSpPr>
        <p:spPr>
          <a:xfrm>
            <a:off x="4029086" y="6092688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12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技术</a:t>
            </a:r>
            <a:r>
              <a:rPr lang="zh-CN" altLang="en-US" sz="12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核心发力点</a:t>
            </a:r>
            <a:endParaRPr lang="en-CN" sz="12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68D3E64A-5B89-E543-90A7-DD337D9D218F}"/>
              </a:ext>
            </a:extLst>
          </p:cNvPr>
          <p:cNvSpPr txBox="1"/>
          <p:nvPr/>
        </p:nvSpPr>
        <p:spPr>
          <a:xfrm>
            <a:off x="4020290" y="6317094"/>
            <a:ext cx="34483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全链路平台架构内聚提新开站效能</a:t>
            </a:r>
            <a:endParaRPr lang="en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00E319BB-F8A4-974D-B7FF-7B0E38D67012}"/>
              </a:ext>
            </a:extLst>
          </p:cNvPr>
          <p:cNvSpPr txBox="1"/>
          <p:nvPr/>
        </p:nvSpPr>
        <p:spPr>
          <a:xfrm>
            <a:off x="7353320" y="6317094"/>
            <a:ext cx="28328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智能价格计算优化损益调控</a:t>
            </a:r>
            <a:endParaRPr lang="en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61F8A5EB-2680-F34D-B817-38BE16234EB9}"/>
              </a:ext>
            </a:extLst>
          </p:cNvPr>
          <p:cNvSpPr txBox="1"/>
          <p:nvPr/>
        </p:nvSpPr>
        <p:spPr>
          <a:xfrm>
            <a:off x="10070797" y="6317094"/>
            <a:ext cx="18069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资损防控</a:t>
            </a:r>
            <a:r>
              <a:rPr lang="zh-CN" altLang="en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守底线</a:t>
            </a:r>
            <a:endParaRPr lang="en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9C79BF13-B112-A84C-AFF5-D165FAFE97EF}"/>
              </a:ext>
            </a:extLst>
          </p:cNvPr>
          <p:cNvCxnSpPr/>
          <p:nvPr/>
        </p:nvCxnSpPr>
        <p:spPr>
          <a:xfrm>
            <a:off x="2066544" y="690051"/>
            <a:ext cx="10125456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345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Triangle 274">
            <a:extLst>
              <a:ext uri="{FF2B5EF4-FFF2-40B4-BE49-F238E27FC236}">
                <a16:creationId xmlns:a16="http://schemas.microsoft.com/office/drawing/2014/main" id="{510CF1D8-DF1F-6947-934B-BA39D93A97DA}"/>
              </a:ext>
            </a:extLst>
          </p:cNvPr>
          <p:cNvSpPr/>
          <p:nvPr/>
        </p:nvSpPr>
        <p:spPr>
          <a:xfrm rot="5400000">
            <a:off x="5993575" y="2209447"/>
            <a:ext cx="1110494" cy="228579"/>
          </a:xfrm>
          <a:prstGeom prst="triangle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1A0251A9-0F2D-C345-A908-8BECE4A2025E}"/>
              </a:ext>
            </a:extLst>
          </p:cNvPr>
          <p:cNvSpPr/>
          <p:nvPr/>
        </p:nvSpPr>
        <p:spPr>
          <a:xfrm>
            <a:off x="8649346" y="3367059"/>
            <a:ext cx="3338438" cy="258568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AC3C536-C22A-D84B-8AD1-D29CD8CCD53A}"/>
              </a:ext>
            </a:extLst>
          </p:cNvPr>
          <p:cNvCxnSpPr>
            <a:cxnSpLocks/>
          </p:cNvCxnSpPr>
          <p:nvPr/>
        </p:nvCxnSpPr>
        <p:spPr>
          <a:xfrm>
            <a:off x="1712474" y="2294076"/>
            <a:ext cx="720000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A1F2650-2133-9345-B97C-9549C4B7CA28}"/>
              </a:ext>
            </a:extLst>
          </p:cNvPr>
          <p:cNvCxnSpPr>
            <a:cxnSpLocks/>
          </p:cNvCxnSpPr>
          <p:nvPr/>
        </p:nvCxnSpPr>
        <p:spPr>
          <a:xfrm>
            <a:off x="1712474" y="3697756"/>
            <a:ext cx="720000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C0387D5-74CD-5240-AEB4-AB162059B794}"/>
              </a:ext>
            </a:extLst>
          </p:cNvPr>
          <p:cNvCxnSpPr>
            <a:cxnSpLocks/>
          </p:cNvCxnSpPr>
          <p:nvPr/>
        </p:nvCxnSpPr>
        <p:spPr>
          <a:xfrm flipH="1">
            <a:off x="1712474" y="5046572"/>
            <a:ext cx="720000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2717755B-7AD0-8544-9069-8D7974B9A28F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12721B-DBA8-D64A-9CDD-CCD03CFB6132}"/>
              </a:ext>
            </a:extLst>
          </p:cNvPr>
          <p:cNvSpPr txBox="1"/>
          <p:nvPr/>
        </p:nvSpPr>
        <p:spPr>
          <a:xfrm>
            <a:off x="2003713" y="228386"/>
            <a:ext cx="4084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战略落地 </a:t>
            </a: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巴拿马商业模式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846020-9462-0044-8082-4480F78E6B59}"/>
              </a:ext>
            </a:extLst>
          </p:cNvPr>
          <p:cNvSpPr txBox="1"/>
          <p:nvPr/>
        </p:nvSpPr>
        <p:spPr>
          <a:xfrm>
            <a:off x="172577" y="758980"/>
            <a:ext cx="11264622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核心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业务价值与商业机制</a:t>
            </a:r>
            <a:endParaRPr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聚合中国供应链、香港贸易品牌、韩国东大门、天猫国际品牌货源，建去中心化高效亚洲跨境供销网络，降低跨境电商门槛</a:t>
            </a: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8BC43C7-2E12-D34C-ADAE-85153E1254D6}"/>
              </a:ext>
            </a:extLst>
          </p:cNvPr>
          <p:cNvCxnSpPr>
            <a:cxnSpLocks/>
          </p:cNvCxnSpPr>
          <p:nvPr/>
        </p:nvCxnSpPr>
        <p:spPr>
          <a:xfrm flipV="1">
            <a:off x="252017" y="1266811"/>
            <a:ext cx="11016000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90BD46FD-DD22-D44A-AB78-79A4E573565C}"/>
              </a:ext>
            </a:extLst>
          </p:cNvPr>
          <p:cNvSpPr/>
          <p:nvPr/>
        </p:nvSpPr>
        <p:spPr>
          <a:xfrm>
            <a:off x="648414" y="1628533"/>
            <a:ext cx="759766" cy="7597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5CFA436-FB4E-974D-B04E-285A126E1924}"/>
              </a:ext>
            </a:extLst>
          </p:cNvPr>
          <p:cNvSpPr/>
          <p:nvPr/>
        </p:nvSpPr>
        <p:spPr>
          <a:xfrm>
            <a:off x="648413" y="2731909"/>
            <a:ext cx="759766" cy="7597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6128FF-4E70-7A46-B009-1170CA2EBE1A}"/>
              </a:ext>
            </a:extLst>
          </p:cNvPr>
          <p:cNvSpPr/>
          <p:nvPr/>
        </p:nvSpPr>
        <p:spPr>
          <a:xfrm>
            <a:off x="648412" y="3835285"/>
            <a:ext cx="759766" cy="7597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26963B-3058-A64D-A4D1-F5335BC8EF40}"/>
              </a:ext>
            </a:extLst>
          </p:cNvPr>
          <p:cNvSpPr/>
          <p:nvPr/>
        </p:nvSpPr>
        <p:spPr>
          <a:xfrm>
            <a:off x="648411" y="4935335"/>
            <a:ext cx="759766" cy="7597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5CB493-E1DF-5B40-A344-B930E27ABBD8}"/>
              </a:ext>
            </a:extLst>
          </p:cNvPr>
          <p:cNvSpPr/>
          <p:nvPr/>
        </p:nvSpPr>
        <p:spPr>
          <a:xfrm>
            <a:off x="487122" y="1920521"/>
            <a:ext cx="108234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中国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供应链</a:t>
            </a:r>
            <a:endParaRPr lang="en-US" altLang="zh-CN" sz="14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en-US" altLang="zh-CN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1688/</a:t>
            </a:r>
            <a:r>
              <a:rPr lang="zh-CN" altLang="en-US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淘系</a:t>
            </a:r>
            <a:r>
              <a:rPr lang="en-US" altLang="zh-CN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产业带</a:t>
            </a:r>
            <a:endParaRPr lang="en-CN" sz="8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35D28CF-DD86-1549-A78E-930ACBC1B18A}"/>
              </a:ext>
            </a:extLst>
          </p:cNvPr>
          <p:cNvSpPr/>
          <p:nvPr/>
        </p:nvSpPr>
        <p:spPr>
          <a:xfrm>
            <a:off x="487124" y="3021602"/>
            <a:ext cx="10823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香港贸易商</a:t>
            </a:r>
            <a:endParaRPr lang="en-CN" sz="14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B4F806-3B31-A144-954A-80263C1241B7}"/>
              </a:ext>
            </a:extLst>
          </p:cNvPr>
          <p:cNvSpPr/>
          <p:nvPr/>
        </p:nvSpPr>
        <p:spPr>
          <a:xfrm>
            <a:off x="487123" y="4122683"/>
            <a:ext cx="10823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韩国东大门</a:t>
            </a:r>
            <a:endParaRPr lang="en-CN" sz="14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EF2AC1-8FED-CA4D-AEE3-A967600411FB}"/>
              </a:ext>
            </a:extLst>
          </p:cNvPr>
          <p:cNvSpPr/>
          <p:nvPr/>
        </p:nvSpPr>
        <p:spPr>
          <a:xfrm>
            <a:off x="397356" y="5233445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天猫国际品牌</a:t>
            </a:r>
            <a:endParaRPr lang="en-CN" sz="14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2A52C75-21D1-794B-9F77-63374EE6D1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02" y="1589350"/>
            <a:ext cx="354584" cy="3545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AED985-555B-7343-A158-AE2811577B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02" y="2672109"/>
            <a:ext cx="354584" cy="35458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09D1B6-D78C-7743-8996-C4D7A7A200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02" y="3777127"/>
            <a:ext cx="354584" cy="35458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47C6166-C9A2-7D40-A12F-43BC8E7A5E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02" y="4878860"/>
            <a:ext cx="354584" cy="354584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5B82CBC8-2BA8-9644-A419-8090B2B30D78}"/>
              </a:ext>
            </a:extLst>
          </p:cNvPr>
          <p:cNvSpPr/>
          <p:nvPr/>
        </p:nvSpPr>
        <p:spPr>
          <a:xfrm>
            <a:off x="1998080" y="1821340"/>
            <a:ext cx="228578" cy="945470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跨境信息流</a:t>
            </a:r>
            <a:endParaRPr lang="en-CN" sz="1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33C46A1A-3EEC-6343-B874-D6825ABE8B6D}"/>
              </a:ext>
            </a:extLst>
          </p:cNvPr>
          <p:cNvSpPr/>
          <p:nvPr/>
        </p:nvSpPr>
        <p:spPr>
          <a:xfrm>
            <a:off x="2470056" y="1783786"/>
            <a:ext cx="3859358" cy="1044000"/>
          </a:xfrm>
          <a:prstGeom prst="roundRect">
            <a:avLst>
              <a:gd name="adj" fmla="val 3572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33D1C445-5DCB-8845-A520-EC354593C266}"/>
              </a:ext>
            </a:extLst>
          </p:cNvPr>
          <p:cNvSpPr/>
          <p:nvPr/>
        </p:nvSpPr>
        <p:spPr>
          <a:xfrm>
            <a:off x="2470057" y="4481418"/>
            <a:ext cx="3859358" cy="1044000"/>
          </a:xfrm>
          <a:prstGeom prst="roundRect">
            <a:avLst>
              <a:gd name="adj" fmla="val 3572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8B39EC0-87EB-A040-9B47-F5608E340641}"/>
              </a:ext>
            </a:extLst>
          </p:cNvPr>
          <p:cNvSpPr/>
          <p:nvPr/>
        </p:nvSpPr>
        <p:spPr>
          <a:xfrm>
            <a:off x="1991649" y="3197588"/>
            <a:ext cx="228578" cy="945470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跨境金流</a:t>
            </a:r>
            <a:endParaRPr lang="en-CN" sz="1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C447D13-31F0-964C-9754-A39C4A90514F}"/>
              </a:ext>
            </a:extLst>
          </p:cNvPr>
          <p:cNvSpPr/>
          <p:nvPr/>
        </p:nvSpPr>
        <p:spPr>
          <a:xfrm>
            <a:off x="1991649" y="4573836"/>
            <a:ext cx="228578" cy="945470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跨境物</a:t>
            </a:r>
            <a:r>
              <a:rPr lang="zh-CN" altLang="en-CN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流</a:t>
            </a:r>
            <a:endParaRPr lang="en-CN" sz="1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ED37FF09-B277-024E-A7CC-CDD635B93C64}"/>
              </a:ext>
            </a:extLst>
          </p:cNvPr>
          <p:cNvSpPr/>
          <p:nvPr/>
        </p:nvSpPr>
        <p:spPr>
          <a:xfrm>
            <a:off x="364899" y="1534582"/>
            <a:ext cx="1320751" cy="4234169"/>
          </a:xfrm>
          <a:prstGeom prst="rect">
            <a:avLst/>
          </a:prstGeom>
          <a:noFill/>
          <a:ln w="6350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C0615CB2-4714-194B-B21A-9C0562A4344F}"/>
              </a:ext>
            </a:extLst>
          </p:cNvPr>
          <p:cNvSpPr/>
          <p:nvPr/>
        </p:nvSpPr>
        <p:spPr>
          <a:xfrm>
            <a:off x="2470058" y="3132602"/>
            <a:ext cx="3098788" cy="1044000"/>
          </a:xfrm>
          <a:prstGeom prst="roundRect">
            <a:avLst>
              <a:gd name="adj" fmla="val 3572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2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1B7F76C-A5CA-B641-92CE-6481010D60A4}"/>
              </a:ext>
            </a:extLst>
          </p:cNvPr>
          <p:cNvSpPr/>
          <p:nvPr/>
        </p:nvSpPr>
        <p:spPr>
          <a:xfrm>
            <a:off x="2456815" y="1785434"/>
            <a:ext cx="2005677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跨境供给与商业化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Hub</a:t>
            </a:r>
          </a:p>
          <a:p>
            <a:pPr algn="ctr"/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B10</a:t>
            </a:r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CXO</a:t>
            </a:r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3AE037A-D31F-1146-89CD-47D9C1ABCDBD}"/>
              </a:ext>
            </a:extLst>
          </p:cNvPr>
          <p:cNvSpPr/>
          <p:nvPr/>
        </p:nvSpPr>
        <p:spPr>
          <a:xfrm>
            <a:off x="2456816" y="3143921"/>
            <a:ext cx="1620957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跨境金流解决方案</a:t>
            </a:r>
            <a:endParaRPr lang="en-US" altLang="zh-CN" sz="14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B10</a:t>
            </a:r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IPAY</a:t>
            </a:r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82FCD40-3053-E045-BC02-FA02AF879ADB}"/>
              </a:ext>
            </a:extLst>
          </p:cNvPr>
          <p:cNvSpPr/>
          <p:nvPr/>
        </p:nvSpPr>
        <p:spPr>
          <a:xfrm>
            <a:off x="2456816" y="4492737"/>
            <a:ext cx="1620957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跨境履约解决方案</a:t>
            </a:r>
            <a:endParaRPr lang="en-US" altLang="zh-CN" sz="14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B10</a:t>
            </a:r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CAINIAO</a:t>
            </a:r>
            <a:r>
              <a:rPr lang="zh-CN" altLang="en-US" sz="9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2D2F634-6106-BE45-81D1-5C443DEFD7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438" y="4058951"/>
            <a:ext cx="369821" cy="369821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7E53D471-11F4-4149-AD6C-EE76591BA0E1}"/>
              </a:ext>
            </a:extLst>
          </p:cNvPr>
          <p:cNvSpPr txBox="1"/>
          <p:nvPr/>
        </p:nvSpPr>
        <p:spPr>
          <a:xfrm>
            <a:off x="7311415" y="4398117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海外</a:t>
            </a:r>
            <a:r>
              <a:rPr lang="zh-CN" altLang="en-CN" sz="1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消费者</a:t>
            </a:r>
            <a:endParaRPr lang="en-CN" sz="1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75254EB-1A33-E344-8112-07285175D0DE}"/>
              </a:ext>
            </a:extLst>
          </p:cNvPr>
          <p:cNvCxnSpPr>
            <a:cxnSpLocks/>
            <a:stCxn id="88" idx="3"/>
            <a:endCxn id="78" idx="1"/>
          </p:cNvCxnSpPr>
          <p:nvPr/>
        </p:nvCxnSpPr>
        <p:spPr>
          <a:xfrm>
            <a:off x="6329415" y="5003418"/>
            <a:ext cx="801610" cy="1898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BDFD69-E9E2-D54A-A464-14C2808EC453}"/>
              </a:ext>
            </a:extLst>
          </p:cNvPr>
          <p:cNvCxnSpPr>
            <a:cxnSpLocks/>
            <a:stCxn id="44" idx="3"/>
            <a:endCxn id="77" idx="1"/>
          </p:cNvCxnSpPr>
          <p:nvPr/>
        </p:nvCxnSpPr>
        <p:spPr>
          <a:xfrm>
            <a:off x="5568846" y="3654602"/>
            <a:ext cx="187259" cy="1609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6E33A69-2E52-2A45-9ECE-D64194210D93}"/>
              </a:ext>
            </a:extLst>
          </p:cNvPr>
          <p:cNvCxnSpPr>
            <a:cxnSpLocks/>
          </p:cNvCxnSpPr>
          <p:nvPr/>
        </p:nvCxnSpPr>
        <p:spPr>
          <a:xfrm flipH="1">
            <a:off x="7720984" y="3832486"/>
            <a:ext cx="0" cy="226465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E31DAFF1-5903-994F-9563-1F94912C407B}"/>
              </a:ext>
            </a:extLst>
          </p:cNvPr>
          <p:cNvSpPr/>
          <p:nvPr/>
        </p:nvSpPr>
        <p:spPr>
          <a:xfrm>
            <a:off x="7131025" y="4799235"/>
            <a:ext cx="1186646" cy="412162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优势物流体验</a:t>
            </a:r>
            <a:endParaRPr lang="en-US" altLang="zh-CN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跨境履约</a:t>
            </a:r>
            <a:endParaRPr lang="en-CN" sz="11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60263E05-4210-F54A-8605-4CA0DAB1C136}"/>
              </a:ext>
            </a:extLst>
          </p:cNvPr>
          <p:cNvGrpSpPr/>
          <p:nvPr/>
        </p:nvGrpSpPr>
        <p:grpSpPr>
          <a:xfrm>
            <a:off x="9849467" y="1527894"/>
            <a:ext cx="825867" cy="735795"/>
            <a:chOff x="10388963" y="1527894"/>
            <a:chExt cx="825867" cy="735795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2092FFBF-D77A-2744-B304-5388B034D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16986" y="1527894"/>
              <a:ext cx="369821" cy="369821"/>
            </a:xfrm>
            <a:prstGeom prst="rect">
              <a:avLst/>
            </a:prstGeom>
          </p:spPr>
        </p:pic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3B605756-D094-7B4B-9E02-49D2F62978A5}"/>
                </a:ext>
              </a:extLst>
            </p:cNvPr>
            <p:cNvSpPr txBox="1"/>
            <p:nvPr/>
          </p:nvSpPr>
          <p:spPr>
            <a:xfrm>
              <a:off x="10388963" y="1863579"/>
              <a:ext cx="8258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0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本地分销商</a:t>
              </a:r>
              <a:endParaRPr lang="en-US" altLang="zh-CN" sz="10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（达人等）</a:t>
              </a:r>
              <a:endParaRPr lang="en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AEAABA8-11F4-4749-A57E-ACB382C25E3F}"/>
              </a:ext>
            </a:extLst>
          </p:cNvPr>
          <p:cNvGrpSpPr/>
          <p:nvPr/>
        </p:nvGrpSpPr>
        <p:grpSpPr>
          <a:xfrm>
            <a:off x="8511744" y="1524413"/>
            <a:ext cx="1247457" cy="739276"/>
            <a:chOff x="9321288" y="1524413"/>
            <a:chExt cx="1247457" cy="739276"/>
          </a:xfrm>
        </p:grpSpPr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1B999168-8538-C545-A1A5-7F4E9F792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60106" y="1524413"/>
              <a:ext cx="369821" cy="369821"/>
            </a:xfrm>
            <a:prstGeom prst="rect">
              <a:avLst/>
            </a:prstGeom>
          </p:spPr>
        </p:pic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1159E5A-4F01-3E42-821E-84E81C04D243}"/>
                </a:ext>
              </a:extLst>
            </p:cNvPr>
            <p:cNvSpPr txBox="1"/>
            <p:nvPr/>
          </p:nvSpPr>
          <p:spPr>
            <a:xfrm>
              <a:off x="9321288" y="1863579"/>
              <a:ext cx="12474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0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TBC</a:t>
              </a:r>
              <a:r>
                <a:rPr lang="zh-CN" altLang="en-US" sz="10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自营店</a:t>
              </a:r>
              <a:endParaRPr lang="en-US" altLang="zh-CN" sz="10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（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Lazada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跨境店）</a:t>
              </a:r>
              <a:endParaRPr lang="en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B508AB4-F6A3-544D-BC85-ECE032EF41A4}"/>
              </a:ext>
            </a:extLst>
          </p:cNvPr>
          <p:cNvGrpSpPr/>
          <p:nvPr/>
        </p:nvGrpSpPr>
        <p:grpSpPr>
          <a:xfrm>
            <a:off x="7503947" y="1524413"/>
            <a:ext cx="954107" cy="739276"/>
            <a:chOff x="8573795" y="1524413"/>
            <a:chExt cx="954107" cy="739276"/>
          </a:xfrm>
        </p:grpSpPr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6EAA75DB-28CE-4844-8C53-6B8903AF9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5938" y="1524413"/>
              <a:ext cx="369821" cy="369821"/>
            </a:xfrm>
            <a:prstGeom prst="rect">
              <a:avLst/>
            </a:prstGeom>
          </p:spPr>
        </p:pic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FC22A6EE-6DED-B943-8158-F4794D9ABAC5}"/>
                </a:ext>
              </a:extLst>
            </p:cNvPr>
            <p:cNvSpPr txBox="1"/>
            <p:nvPr/>
          </p:nvSpPr>
          <p:spPr>
            <a:xfrm>
              <a:off x="8573795" y="1863579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0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本地电商卖家</a:t>
              </a:r>
              <a:endParaRPr lang="en-US" altLang="zh-CN" sz="10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（平台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TP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）</a:t>
              </a:r>
              <a:endParaRPr lang="en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904DF438-15BD-0D4A-B761-67F9471F61B2}"/>
              </a:ext>
            </a:extLst>
          </p:cNvPr>
          <p:cNvSpPr/>
          <p:nvPr/>
        </p:nvSpPr>
        <p:spPr>
          <a:xfrm>
            <a:off x="7131025" y="3448962"/>
            <a:ext cx="1186646" cy="412162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优势购物体验</a:t>
            </a:r>
            <a:endParaRPr lang="en-US" altLang="zh-CN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本地化运营</a:t>
            </a:r>
            <a:endParaRPr lang="en-CN" sz="11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625FE95-2411-1D45-9ED9-95581B7D256B}"/>
              </a:ext>
            </a:extLst>
          </p:cNvPr>
          <p:cNvSpPr/>
          <p:nvPr/>
        </p:nvSpPr>
        <p:spPr>
          <a:xfrm>
            <a:off x="7225362" y="2792957"/>
            <a:ext cx="1181555" cy="29089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电商平台店铺</a:t>
            </a:r>
            <a:endParaRPr lang="en-CN" sz="12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46AD164-AE06-A847-A74F-ECFF01387426}"/>
              </a:ext>
            </a:extLst>
          </p:cNvPr>
          <p:cNvSpPr/>
          <p:nvPr/>
        </p:nvSpPr>
        <p:spPr>
          <a:xfrm>
            <a:off x="8544695" y="2792957"/>
            <a:ext cx="1181555" cy="29089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自营</a:t>
            </a:r>
            <a:r>
              <a: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平台大店</a:t>
            </a:r>
            <a:endParaRPr lang="en-CN" sz="12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06908F44-2600-C44C-A426-95E9BAB010C3}"/>
              </a:ext>
            </a:extLst>
          </p:cNvPr>
          <p:cNvSpPr/>
          <p:nvPr/>
        </p:nvSpPr>
        <p:spPr>
          <a:xfrm>
            <a:off x="9851937" y="2792957"/>
            <a:ext cx="1181555" cy="29089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脱端</a:t>
            </a:r>
            <a:r>
              <a: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分销渠道</a:t>
            </a:r>
            <a:endParaRPr lang="en-CN" sz="12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C25C5483-CA1D-C249-89DB-6C2268F73406}"/>
              </a:ext>
            </a:extLst>
          </p:cNvPr>
          <p:cNvCxnSpPr>
            <a:cxnSpLocks/>
            <a:stCxn id="83" idx="2"/>
            <a:endCxn id="98" idx="0"/>
          </p:cNvCxnSpPr>
          <p:nvPr/>
        </p:nvCxnSpPr>
        <p:spPr>
          <a:xfrm rot="16200000" flipH="1">
            <a:off x="10087924" y="2438166"/>
            <a:ext cx="529268" cy="180314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Elbow Connector 100">
            <a:extLst>
              <a:ext uri="{FF2B5EF4-FFF2-40B4-BE49-F238E27FC236}">
                <a16:creationId xmlns:a16="http://schemas.microsoft.com/office/drawing/2014/main" id="{4F1E3C2E-2E92-6C4B-A2AB-E2FB702BD20B}"/>
              </a:ext>
            </a:extLst>
          </p:cNvPr>
          <p:cNvCxnSpPr>
            <a:cxnSpLocks/>
            <a:stCxn id="93" idx="2"/>
            <a:endCxn id="96" idx="0"/>
          </p:cNvCxnSpPr>
          <p:nvPr/>
        </p:nvCxnSpPr>
        <p:spPr>
          <a:xfrm rot="5400000">
            <a:off x="7633937" y="2445893"/>
            <a:ext cx="529268" cy="164861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B0928F1D-42BE-3F4B-AE4E-56F5B6B74788}"/>
              </a:ext>
            </a:extLst>
          </p:cNvPr>
          <p:cNvCxnSpPr>
            <a:cxnSpLocks/>
            <a:endCxn id="97" idx="0"/>
          </p:cNvCxnSpPr>
          <p:nvPr/>
        </p:nvCxnSpPr>
        <p:spPr>
          <a:xfrm flipH="1">
            <a:off x="9135473" y="2217969"/>
            <a:ext cx="3022" cy="574988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28AE3B6D-339C-4D4E-A9AA-045783C17BB6}"/>
              </a:ext>
            </a:extLst>
          </p:cNvPr>
          <p:cNvSpPr/>
          <p:nvPr/>
        </p:nvSpPr>
        <p:spPr>
          <a:xfrm>
            <a:off x="401474" y="6114739"/>
            <a:ext cx="11303524" cy="607394"/>
          </a:xfrm>
          <a:prstGeom prst="rect">
            <a:avLst/>
          </a:prstGeom>
          <a:noFill/>
          <a:ln w="6350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DF65FD2-D86C-4E4B-BB2A-902DB2E3B329}"/>
              </a:ext>
            </a:extLst>
          </p:cNvPr>
          <p:cNvSpPr txBox="1"/>
          <p:nvPr/>
        </p:nvSpPr>
        <p:spPr>
          <a:xfrm>
            <a:off x="366732" y="6119740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12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技术</a:t>
            </a:r>
            <a:r>
              <a:rPr lang="zh-CN" altLang="en-US" sz="12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核心发力点</a:t>
            </a:r>
            <a:endParaRPr lang="en-CN" sz="12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4755FC0A-C93E-9348-A699-9B823C61D1C7}"/>
              </a:ext>
            </a:extLst>
          </p:cNvPr>
          <p:cNvSpPr/>
          <p:nvPr/>
        </p:nvSpPr>
        <p:spPr>
          <a:xfrm>
            <a:off x="6385785" y="1954145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货</a:t>
            </a:r>
            <a:endParaRPr lang="en-CN" sz="9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0" name="Hexagon 139">
            <a:extLst>
              <a:ext uri="{FF2B5EF4-FFF2-40B4-BE49-F238E27FC236}">
                <a16:creationId xmlns:a16="http://schemas.microsoft.com/office/drawing/2014/main" id="{57BC5106-D378-3E41-B47B-C6715EFC20EE}"/>
              </a:ext>
            </a:extLst>
          </p:cNvPr>
          <p:cNvSpPr/>
          <p:nvPr/>
        </p:nvSpPr>
        <p:spPr>
          <a:xfrm>
            <a:off x="7584273" y="2390886"/>
            <a:ext cx="792000" cy="217344"/>
          </a:xfrm>
          <a:prstGeom prst="hexagon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选品</a:t>
            </a:r>
            <a:r>
              <a:rPr lang="zh-CN" altLang="en-US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开店</a:t>
            </a:r>
            <a:endParaRPr lang="en-CN" sz="8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1" name="Hexagon 140">
            <a:extLst>
              <a:ext uri="{FF2B5EF4-FFF2-40B4-BE49-F238E27FC236}">
                <a16:creationId xmlns:a16="http://schemas.microsoft.com/office/drawing/2014/main" id="{5662726D-459F-F24F-AAC8-52F034E2F708}"/>
              </a:ext>
            </a:extLst>
          </p:cNvPr>
          <p:cNvSpPr/>
          <p:nvPr/>
        </p:nvSpPr>
        <p:spPr>
          <a:xfrm>
            <a:off x="8738745" y="2389083"/>
            <a:ext cx="792000" cy="217344"/>
          </a:xfrm>
          <a:prstGeom prst="hexagon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定向</a:t>
            </a:r>
            <a:r>
              <a:rPr lang="zh-CN" altLang="en-US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铺货</a:t>
            </a:r>
            <a:endParaRPr lang="en-CN" sz="8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2" name="Hexagon 141">
            <a:extLst>
              <a:ext uri="{FF2B5EF4-FFF2-40B4-BE49-F238E27FC236}">
                <a16:creationId xmlns:a16="http://schemas.microsoft.com/office/drawing/2014/main" id="{B3A4553E-471D-4E49-A8C6-292C55AD4BDF}"/>
              </a:ext>
            </a:extLst>
          </p:cNvPr>
          <p:cNvSpPr/>
          <p:nvPr/>
        </p:nvSpPr>
        <p:spPr>
          <a:xfrm>
            <a:off x="9865673" y="2386699"/>
            <a:ext cx="792000" cy="217344"/>
          </a:xfrm>
          <a:prstGeom prst="hexagon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选品</a:t>
            </a:r>
            <a:r>
              <a:rPr lang="zh-CN" altLang="en-US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推广</a:t>
            </a:r>
            <a:endParaRPr lang="en-CN" sz="8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8AB49F09-5127-4847-951C-BCA15B325BF5}"/>
              </a:ext>
            </a:extLst>
          </p:cNvPr>
          <p:cNvGrpSpPr/>
          <p:nvPr/>
        </p:nvGrpSpPr>
        <p:grpSpPr>
          <a:xfrm>
            <a:off x="11131137" y="1879986"/>
            <a:ext cx="816921" cy="1212481"/>
            <a:chOff x="10851501" y="1470574"/>
            <a:chExt cx="816921" cy="1212481"/>
          </a:xfrm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58B672D6-6177-104A-B7D8-A59BF1AE2F94}"/>
                </a:ext>
              </a:extLst>
            </p:cNvPr>
            <p:cNvSpPr/>
            <p:nvPr/>
          </p:nvSpPr>
          <p:spPr>
            <a:xfrm>
              <a:off x="10851501" y="1470574"/>
              <a:ext cx="816921" cy="1197327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116" name="图片 75">
              <a:extLst>
                <a:ext uri="{FF2B5EF4-FFF2-40B4-BE49-F238E27FC236}">
                  <a16:creationId xmlns:a16="http://schemas.microsoft.com/office/drawing/2014/main" id="{C58511B0-BED8-9C47-A1E5-CCA49942ACC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965051" y="2098698"/>
              <a:ext cx="590425" cy="167287"/>
            </a:xfrm>
            <a:prstGeom prst="rect">
              <a:avLst/>
            </a:prstGeom>
          </p:spPr>
        </p:pic>
        <p:pic>
          <p:nvPicPr>
            <p:cNvPr id="117" name="图片 76">
              <a:extLst>
                <a:ext uri="{FF2B5EF4-FFF2-40B4-BE49-F238E27FC236}">
                  <a16:creationId xmlns:a16="http://schemas.microsoft.com/office/drawing/2014/main" id="{8D582DAC-678B-1146-9939-F997E7997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920106" y="1756386"/>
              <a:ext cx="680315" cy="180047"/>
            </a:xfrm>
            <a:prstGeom prst="rect">
              <a:avLst/>
            </a:prstGeom>
          </p:spPr>
        </p:pic>
        <p:pic>
          <p:nvPicPr>
            <p:cNvPr id="118" name="图片 77">
              <a:extLst>
                <a:ext uri="{FF2B5EF4-FFF2-40B4-BE49-F238E27FC236}">
                  <a16:creationId xmlns:a16="http://schemas.microsoft.com/office/drawing/2014/main" id="{2E446D47-5240-FF41-B05A-712DF30B9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923886" y="1946702"/>
              <a:ext cx="672754" cy="141727"/>
            </a:xfrm>
            <a:prstGeom prst="rect">
              <a:avLst/>
            </a:prstGeom>
          </p:spPr>
        </p:pic>
        <p:pic>
          <p:nvPicPr>
            <p:cNvPr id="143" name="图片 72">
              <a:extLst>
                <a:ext uri="{FF2B5EF4-FFF2-40B4-BE49-F238E27FC236}">
                  <a16:creationId xmlns:a16="http://schemas.microsoft.com/office/drawing/2014/main" id="{B7387251-60F7-0941-9EBA-C97B9FB20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952383" y="1584961"/>
              <a:ext cx="615760" cy="161156"/>
            </a:xfrm>
            <a:prstGeom prst="rect">
              <a:avLst/>
            </a:prstGeom>
          </p:spPr>
        </p:pic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50A19318-C4FC-E54B-BC75-A92F04795B89}"/>
                </a:ext>
              </a:extLst>
            </p:cNvPr>
            <p:cNvSpPr txBox="1"/>
            <p:nvPr/>
          </p:nvSpPr>
          <p:spPr>
            <a:xfrm>
              <a:off x="10897824" y="2221390"/>
              <a:ext cx="724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1200" dirty="0"/>
                <a:t>Shopline</a:t>
              </a:r>
            </a:p>
            <a:p>
              <a:pPr algn="ctr"/>
              <a:r>
                <a:rPr lang="en-CN" sz="1200" dirty="0"/>
                <a:t>ISV</a:t>
              </a:r>
            </a:p>
          </p:txBody>
        </p:sp>
      </p:grpSp>
      <p:sp>
        <p:nvSpPr>
          <p:cNvPr id="160" name="Rectangle 159">
            <a:extLst>
              <a:ext uri="{FF2B5EF4-FFF2-40B4-BE49-F238E27FC236}">
                <a16:creationId xmlns:a16="http://schemas.microsoft.com/office/drawing/2014/main" id="{9B0C7C73-0D19-1546-A872-2DF66112C521}"/>
              </a:ext>
            </a:extLst>
          </p:cNvPr>
          <p:cNvSpPr/>
          <p:nvPr/>
        </p:nvSpPr>
        <p:spPr>
          <a:xfrm>
            <a:off x="3902291" y="1404690"/>
            <a:ext cx="101822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CN" sz="1600" b="1" dirty="0">
                <a:latin typeface="Alibaba Sans" panose="020B0503020203040204" pitchFamily="34" charset="0"/>
                <a:cs typeface="Alibaba Sans" panose="020B0503020203040204" pitchFamily="34" charset="0"/>
              </a:rPr>
              <a:t>Panama</a:t>
            </a:r>
          </a:p>
        </p:txBody>
      </p: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7F5A9F33-17CF-0D41-AD93-6B393E3CB710}"/>
              </a:ext>
            </a:extLst>
          </p:cNvPr>
          <p:cNvCxnSpPr>
            <a:cxnSpLocks/>
          </p:cNvCxnSpPr>
          <p:nvPr/>
        </p:nvCxnSpPr>
        <p:spPr>
          <a:xfrm flipV="1">
            <a:off x="7717273" y="4644338"/>
            <a:ext cx="0" cy="154897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153C165F-C913-3244-A823-3D8E92A30020}"/>
              </a:ext>
            </a:extLst>
          </p:cNvPr>
          <p:cNvCxnSpPr>
            <a:cxnSpLocks/>
            <a:endCxn id="95" idx="0"/>
          </p:cNvCxnSpPr>
          <p:nvPr/>
        </p:nvCxnSpPr>
        <p:spPr>
          <a:xfrm>
            <a:off x="7720984" y="3182343"/>
            <a:ext cx="0" cy="266619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478C380C-9D04-BF4B-85EA-45B6A7AD7F73}"/>
              </a:ext>
            </a:extLst>
          </p:cNvPr>
          <p:cNvSpPr/>
          <p:nvPr/>
        </p:nvSpPr>
        <p:spPr>
          <a:xfrm>
            <a:off x="5756105" y="3450130"/>
            <a:ext cx="1186646" cy="412162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B2B</a:t>
            </a:r>
            <a:r>
              <a:rPr lang="zh-CN" altLang="en-US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资金流转</a:t>
            </a:r>
            <a:endParaRPr lang="en-US" altLang="zh-CN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跨境支付</a:t>
            </a:r>
            <a:endParaRPr lang="en-CN" sz="11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AAF52627-B1C8-4443-9495-4E55E957D71F}"/>
              </a:ext>
            </a:extLst>
          </p:cNvPr>
          <p:cNvCxnSpPr>
            <a:cxnSpLocks/>
          </p:cNvCxnSpPr>
          <p:nvPr/>
        </p:nvCxnSpPr>
        <p:spPr>
          <a:xfrm>
            <a:off x="6790970" y="3028709"/>
            <a:ext cx="0" cy="400291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637C3249-AF86-E547-95DF-E8EE3DE6AF8F}"/>
              </a:ext>
            </a:extLst>
          </p:cNvPr>
          <p:cNvCxnSpPr>
            <a:cxnSpLocks/>
          </p:cNvCxnSpPr>
          <p:nvPr/>
        </p:nvCxnSpPr>
        <p:spPr>
          <a:xfrm>
            <a:off x="6805232" y="3028709"/>
            <a:ext cx="312727" cy="1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Oval 207">
            <a:extLst>
              <a:ext uri="{FF2B5EF4-FFF2-40B4-BE49-F238E27FC236}">
                <a16:creationId xmlns:a16="http://schemas.microsoft.com/office/drawing/2014/main" id="{07F742EC-B419-B640-9C1C-CDDEB6BECA5A}"/>
              </a:ext>
            </a:extLst>
          </p:cNvPr>
          <p:cNvSpPr/>
          <p:nvPr/>
        </p:nvSpPr>
        <p:spPr>
          <a:xfrm>
            <a:off x="6639996" y="2957542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钱</a:t>
            </a:r>
            <a:endParaRPr lang="en-CN" sz="9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C0C17018-57AE-EF4B-8A8C-B51C114A7071}"/>
              </a:ext>
            </a:extLst>
          </p:cNvPr>
          <p:cNvSpPr/>
          <p:nvPr/>
        </p:nvSpPr>
        <p:spPr>
          <a:xfrm>
            <a:off x="9071520" y="3506214"/>
            <a:ext cx="538232" cy="538232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E368C3F9-9447-704F-9B1F-66745FE39171}"/>
              </a:ext>
            </a:extLst>
          </p:cNvPr>
          <p:cNvSpPr/>
          <p:nvPr/>
        </p:nvSpPr>
        <p:spPr>
          <a:xfrm>
            <a:off x="10470876" y="3518555"/>
            <a:ext cx="538232" cy="538232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EB983738-BC97-1C47-85D6-A3B1FCDEB4CE}"/>
              </a:ext>
            </a:extLst>
          </p:cNvPr>
          <p:cNvSpPr/>
          <p:nvPr/>
        </p:nvSpPr>
        <p:spPr>
          <a:xfrm>
            <a:off x="10175967" y="4458159"/>
            <a:ext cx="538232" cy="538232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D6B3DE63-0590-DE49-887B-ACD192D0763A}"/>
              </a:ext>
            </a:extLst>
          </p:cNvPr>
          <p:cNvSpPr/>
          <p:nvPr/>
        </p:nvSpPr>
        <p:spPr>
          <a:xfrm>
            <a:off x="9572173" y="5261304"/>
            <a:ext cx="538232" cy="538232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4BF67CCF-805C-1D42-801C-FC4B6C88781F}"/>
              </a:ext>
            </a:extLst>
          </p:cNvPr>
          <p:cNvSpPr/>
          <p:nvPr/>
        </p:nvSpPr>
        <p:spPr>
          <a:xfrm>
            <a:off x="10892118" y="5257499"/>
            <a:ext cx="538232" cy="538232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A4EC9A81-84E3-A947-A35D-B60E29FC8F76}"/>
              </a:ext>
            </a:extLst>
          </p:cNvPr>
          <p:cNvSpPr txBox="1"/>
          <p:nvPr/>
        </p:nvSpPr>
        <p:spPr>
          <a:xfrm>
            <a:off x="9036706" y="3644090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供应商</a:t>
            </a:r>
            <a:endParaRPr lang="en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278427BC-B720-2242-B408-E252CD2569F7}"/>
              </a:ext>
            </a:extLst>
          </p:cNvPr>
          <p:cNvSpPr txBox="1"/>
          <p:nvPr/>
        </p:nvSpPr>
        <p:spPr>
          <a:xfrm>
            <a:off x="10440738" y="3641308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巴拿马</a:t>
            </a:r>
            <a:endParaRPr lang="en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0C7157CC-C8FB-4949-B780-4FB44711A298}"/>
              </a:ext>
            </a:extLst>
          </p:cNvPr>
          <p:cNvSpPr txBox="1"/>
          <p:nvPr/>
        </p:nvSpPr>
        <p:spPr>
          <a:xfrm>
            <a:off x="10235730" y="4592094"/>
            <a:ext cx="4187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ISV</a:t>
            </a:r>
            <a:endParaRPr lang="en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3B2D8E66-2092-5E47-95AB-B8651F543C41}"/>
              </a:ext>
            </a:extLst>
          </p:cNvPr>
          <p:cNvSpPr txBox="1"/>
          <p:nvPr/>
        </p:nvSpPr>
        <p:spPr>
          <a:xfrm>
            <a:off x="9538162" y="5339160"/>
            <a:ext cx="606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Lazada</a:t>
            </a:r>
          </a:p>
          <a:p>
            <a:pPr algn="ctr"/>
            <a:r>
              <a:rPr 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Global</a:t>
            </a:r>
            <a:endParaRPr lang="en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7BD656F2-0E1D-864F-AE7D-AA7693019EE9}"/>
              </a:ext>
            </a:extLst>
          </p:cNvPr>
          <p:cNvSpPr txBox="1"/>
          <p:nvPr/>
        </p:nvSpPr>
        <p:spPr>
          <a:xfrm>
            <a:off x="10892425" y="5331466"/>
            <a:ext cx="57419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Shop-</a:t>
            </a:r>
          </a:p>
          <a:p>
            <a:pPr algn="ctr"/>
            <a:r>
              <a:rPr 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line</a:t>
            </a:r>
            <a:endParaRPr lang="en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AFFF0ACF-F42A-DA49-8696-62B2AD15A758}"/>
              </a:ext>
            </a:extLst>
          </p:cNvPr>
          <p:cNvCxnSpPr>
            <a:stCxn id="215" idx="3"/>
            <a:endCxn id="216" idx="1"/>
          </p:cNvCxnSpPr>
          <p:nvPr/>
        </p:nvCxnSpPr>
        <p:spPr>
          <a:xfrm flipV="1">
            <a:off x="9644565" y="3772113"/>
            <a:ext cx="796173" cy="2782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E0357C77-107B-3E40-8D04-36978F13A508}"/>
              </a:ext>
            </a:extLst>
          </p:cNvPr>
          <p:cNvCxnSpPr>
            <a:cxnSpLocks/>
          </p:cNvCxnSpPr>
          <p:nvPr/>
        </p:nvCxnSpPr>
        <p:spPr>
          <a:xfrm flipH="1">
            <a:off x="10472515" y="4068939"/>
            <a:ext cx="188206" cy="380076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528465A0-6FE2-4048-AD6E-B15581877595}"/>
              </a:ext>
            </a:extLst>
          </p:cNvPr>
          <p:cNvCxnSpPr>
            <a:stCxn id="212" idx="3"/>
          </p:cNvCxnSpPr>
          <p:nvPr/>
        </p:nvCxnSpPr>
        <p:spPr>
          <a:xfrm flipH="1">
            <a:off x="10000488" y="4917569"/>
            <a:ext cx="254301" cy="33993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6A0D2847-36E7-4949-8257-327F051F9DBB}"/>
              </a:ext>
            </a:extLst>
          </p:cNvPr>
          <p:cNvCxnSpPr>
            <a:stCxn id="212" idx="5"/>
          </p:cNvCxnSpPr>
          <p:nvPr/>
        </p:nvCxnSpPr>
        <p:spPr>
          <a:xfrm>
            <a:off x="10635377" y="4917569"/>
            <a:ext cx="329579" cy="371162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9" name="Freeform 228">
            <a:extLst>
              <a:ext uri="{FF2B5EF4-FFF2-40B4-BE49-F238E27FC236}">
                <a16:creationId xmlns:a16="http://schemas.microsoft.com/office/drawing/2014/main" id="{4F58CDDE-0DA7-8541-AEDB-2ED23897A78C}"/>
              </a:ext>
            </a:extLst>
          </p:cNvPr>
          <p:cNvSpPr/>
          <p:nvPr/>
        </p:nvSpPr>
        <p:spPr>
          <a:xfrm>
            <a:off x="11012424" y="3945856"/>
            <a:ext cx="296236" cy="1280160"/>
          </a:xfrm>
          <a:custGeom>
            <a:avLst/>
            <a:gdLst>
              <a:gd name="connsiteX0" fmla="*/ 137160 w 296236"/>
              <a:gd name="connsiteY0" fmla="*/ 1280160 h 1280160"/>
              <a:gd name="connsiteX1" fmla="*/ 292608 w 296236"/>
              <a:gd name="connsiteY1" fmla="*/ 704088 h 1280160"/>
              <a:gd name="connsiteX2" fmla="*/ 0 w 296236"/>
              <a:gd name="connsiteY2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236" h="1280160">
                <a:moveTo>
                  <a:pt x="137160" y="1280160"/>
                </a:moveTo>
                <a:cubicBezTo>
                  <a:pt x="226314" y="1098804"/>
                  <a:pt x="315468" y="917448"/>
                  <a:pt x="292608" y="704088"/>
                </a:cubicBezTo>
                <a:cubicBezTo>
                  <a:pt x="269748" y="490728"/>
                  <a:pt x="134874" y="245364"/>
                  <a:pt x="0" y="0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2" name="Freeform 231">
            <a:extLst>
              <a:ext uri="{FF2B5EF4-FFF2-40B4-BE49-F238E27FC236}">
                <a16:creationId xmlns:a16="http://schemas.microsoft.com/office/drawing/2014/main" id="{1B0508CE-7750-1543-8B13-375D8E174F53}"/>
              </a:ext>
            </a:extLst>
          </p:cNvPr>
          <p:cNvSpPr/>
          <p:nvPr/>
        </p:nvSpPr>
        <p:spPr>
          <a:xfrm>
            <a:off x="9595104" y="3918424"/>
            <a:ext cx="859536" cy="156873"/>
          </a:xfrm>
          <a:custGeom>
            <a:avLst/>
            <a:gdLst>
              <a:gd name="connsiteX0" fmla="*/ 0 w 859536"/>
              <a:gd name="connsiteY0" fmla="*/ 64008 h 156873"/>
              <a:gd name="connsiteX1" fmla="*/ 283464 w 859536"/>
              <a:gd name="connsiteY1" fmla="*/ 155448 h 156873"/>
              <a:gd name="connsiteX2" fmla="*/ 859536 w 859536"/>
              <a:gd name="connsiteY2" fmla="*/ 0 h 156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9536" h="156873">
                <a:moveTo>
                  <a:pt x="0" y="64008"/>
                </a:moveTo>
                <a:cubicBezTo>
                  <a:pt x="70104" y="115062"/>
                  <a:pt x="140208" y="166116"/>
                  <a:pt x="283464" y="155448"/>
                </a:cubicBezTo>
                <a:cubicBezTo>
                  <a:pt x="426720" y="144780"/>
                  <a:pt x="643128" y="72390"/>
                  <a:pt x="859536" y="0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32733E4D-C157-CF4B-BBD7-23B50866FE43}"/>
              </a:ext>
            </a:extLst>
          </p:cNvPr>
          <p:cNvSpPr/>
          <p:nvPr/>
        </p:nvSpPr>
        <p:spPr>
          <a:xfrm>
            <a:off x="9680037" y="3928271"/>
            <a:ext cx="572035" cy="217595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佣金费</a:t>
            </a:r>
            <a:endParaRPr lang="en-US" altLang="zh-CN" sz="9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2E253881-7AC3-0A43-A09F-3D850C8D9011}"/>
              </a:ext>
            </a:extLst>
          </p:cNvPr>
          <p:cNvSpPr/>
          <p:nvPr/>
        </p:nvSpPr>
        <p:spPr>
          <a:xfrm>
            <a:off x="10995270" y="4421727"/>
            <a:ext cx="870708" cy="306862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服务费</a:t>
            </a:r>
            <a:endParaRPr lang="en-US" altLang="zh-CN" sz="9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7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电商</a:t>
            </a:r>
            <a:r>
              <a:rPr lang="en-US" altLang="zh-CN" sz="7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7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物流</a:t>
            </a:r>
            <a:r>
              <a:rPr lang="en-US" altLang="zh-CN" sz="7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7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支付</a:t>
            </a:r>
            <a:endParaRPr lang="en-US" altLang="zh-CN" sz="7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FCE28A87-071F-DA41-A3C0-D18F48EFA2A4}"/>
              </a:ext>
            </a:extLst>
          </p:cNvPr>
          <p:cNvCxnSpPr>
            <a:cxnSpLocks/>
          </p:cNvCxnSpPr>
          <p:nvPr/>
        </p:nvCxnSpPr>
        <p:spPr>
          <a:xfrm>
            <a:off x="9191734" y="4601354"/>
            <a:ext cx="339011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FA677882-1DB8-374C-A6E1-ADE63F451254}"/>
              </a:ext>
            </a:extLst>
          </p:cNvPr>
          <p:cNvCxnSpPr>
            <a:cxnSpLocks/>
          </p:cNvCxnSpPr>
          <p:nvPr/>
        </p:nvCxnSpPr>
        <p:spPr>
          <a:xfrm>
            <a:off x="9191734" y="4794925"/>
            <a:ext cx="339011" cy="0"/>
          </a:xfrm>
          <a:prstGeom prst="straightConnector1">
            <a:avLst/>
          </a:prstGeom>
          <a:noFill/>
          <a:ln w="12700">
            <a:solidFill>
              <a:srgbClr val="FF0000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DDFD3BD1-D74F-0A40-A0E4-EBD268F3E9AE}"/>
              </a:ext>
            </a:extLst>
          </p:cNvPr>
          <p:cNvSpPr txBox="1"/>
          <p:nvPr/>
        </p:nvSpPr>
        <p:spPr>
          <a:xfrm>
            <a:off x="8751583" y="4491496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信息</a:t>
            </a:r>
            <a:r>
              <a:rPr lang="zh-CN" altLang="en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流</a:t>
            </a:r>
            <a:endParaRPr lang="en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8AEF0131-DFA8-8F4D-91C5-8454821F3220}"/>
              </a:ext>
            </a:extLst>
          </p:cNvPr>
          <p:cNvSpPr txBox="1"/>
          <p:nvPr/>
        </p:nvSpPr>
        <p:spPr>
          <a:xfrm>
            <a:off x="8746201" y="4680671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金</a:t>
            </a:r>
            <a:r>
              <a:rPr lang="zh-CN" altLang="en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流</a:t>
            </a:r>
            <a:endParaRPr lang="en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1" name="Rounded Rectangle 240">
            <a:extLst>
              <a:ext uri="{FF2B5EF4-FFF2-40B4-BE49-F238E27FC236}">
                <a16:creationId xmlns:a16="http://schemas.microsoft.com/office/drawing/2014/main" id="{88AD7EE7-A15F-3944-A756-C4B78E7FAD37}"/>
              </a:ext>
            </a:extLst>
          </p:cNvPr>
          <p:cNvSpPr/>
          <p:nvPr/>
        </p:nvSpPr>
        <p:spPr>
          <a:xfrm>
            <a:off x="8787474" y="4473501"/>
            <a:ext cx="798750" cy="453391"/>
          </a:xfrm>
          <a:prstGeom prst="roundRect">
            <a:avLst/>
          </a:prstGeom>
          <a:noFill/>
          <a:ln w="95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55E9D7F2-C8AA-A840-88FC-ADCA8F6B552A}"/>
              </a:ext>
            </a:extLst>
          </p:cNvPr>
          <p:cNvSpPr txBox="1"/>
          <p:nvPr/>
        </p:nvSpPr>
        <p:spPr>
          <a:xfrm>
            <a:off x="364899" y="6337136"/>
            <a:ext cx="48141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提多元供应商和</a:t>
            </a: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ISV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zh-CN" altLang="en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接入效率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，提高铺货成功率</a:t>
            </a:r>
            <a:endParaRPr lang="en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2E3BA578-3754-F940-A407-4F61D3D94ABF}"/>
              </a:ext>
            </a:extLst>
          </p:cNvPr>
          <p:cNvSpPr txBox="1"/>
          <p:nvPr/>
        </p:nvSpPr>
        <p:spPr>
          <a:xfrm>
            <a:off x="9898093" y="6337136"/>
            <a:ext cx="18069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资损防控</a:t>
            </a:r>
            <a:r>
              <a:rPr lang="zh-CN" altLang="en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守底线</a:t>
            </a:r>
            <a:endParaRPr lang="en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99ABAD30-7D1D-3A41-BA1A-BBF81AC6BF37}"/>
              </a:ext>
            </a:extLst>
          </p:cNvPr>
          <p:cNvSpPr txBox="1"/>
          <p:nvPr/>
        </p:nvSpPr>
        <p:spPr>
          <a:xfrm>
            <a:off x="5198822" y="6337136"/>
            <a:ext cx="46794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建巴拿马脱端模式，订单履约一致率与降卡单率</a:t>
            </a:r>
            <a:endParaRPr lang="en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CB6E3FAF-B1F4-374E-B0BA-811D529B0AF4}"/>
              </a:ext>
            </a:extLst>
          </p:cNvPr>
          <p:cNvCxnSpPr/>
          <p:nvPr/>
        </p:nvCxnSpPr>
        <p:spPr>
          <a:xfrm>
            <a:off x="2470056" y="3586802"/>
            <a:ext cx="1579715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39723196-21F3-0847-801B-9DF8DEF633BD}"/>
              </a:ext>
            </a:extLst>
          </p:cNvPr>
          <p:cNvCxnSpPr/>
          <p:nvPr/>
        </p:nvCxnSpPr>
        <p:spPr>
          <a:xfrm>
            <a:off x="2479770" y="4926892"/>
            <a:ext cx="1579715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59E097D0-8B2D-2445-AF7D-F84AE5723AE7}"/>
              </a:ext>
            </a:extLst>
          </p:cNvPr>
          <p:cNvCxnSpPr/>
          <p:nvPr/>
        </p:nvCxnSpPr>
        <p:spPr>
          <a:xfrm>
            <a:off x="2488911" y="2208825"/>
            <a:ext cx="1872000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Rounded Rectangle 253">
            <a:extLst>
              <a:ext uri="{FF2B5EF4-FFF2-40B4-BE49-F238E27FC236}">
                <a16:creationId xmlns:a16="http://schemas.microsoft.com/office/drawing/2014/main" id="{EF236BA9-578A-F74B-B5A4-7944CF1EA285}"/>
              </a:ext>
            </a:extLst>
          </p:cNvPr>
          <p:cNvSpPr/>
          <p:nvPr/>
        </p:nvSpPr>
        <p:spPr>
          <a:xfrm>
            <a:off x="2509957" y="2378753"/>
            <a:ext cx="867858" cy="303075"/>
          </a:xfrm>
          <a:prstGeom prst="roundRect">
            <a:avLst>
              <a:gd name="adj" fmla="val 3572"/>
            </a:avLst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供应商管理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5" name="Rounded Rectangle 254">
            <a:extLst>
              <a:ext uri="{FF2B5EF4-FFF2-40B4-BE49-F238E27FC236}">
                <a16:creationId xmlns:a16="http://schemas.microsoft.com/office/drawing/2014/main" id="{02507857-6B60-E94B-80A0-0E6E38DC045C}"/>
              </a:ext>
            </a:extLst>
          </p:cNvPr>
          <p:cNvSpPr/>
          <p:nvPr/>
        </p:nvSpPr>
        <p:spPr>
          <a:xfrm>
            <a:off x="3340682" y="2378753"/>
            <a:ext cx="969289" cy="303075"/>
          </a:xfrm>
          <a:prstGeom prst="roundRect">
            <a:avLst>
              <a:gd name="adj" fmla="val 3572"/>
            </a:avLst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分销渠道运营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A574B65E-7E6E-ED40-889B-B9F7BA4CD0B5}"/>
              </a:ext>
            </a:extLst>
          </p:cNvPr>
          <p:cNvSpPr/>
          <p:nvPr/>
        </p:nvSpPr>
        <p:spPr>
          <a:xfrm>
            <a:off x="4272838" y="2378753"/>
            <a:ext cx="978599" cy="303075"/>
          </a:xfrm>
          <a:prstGeom prst="roundRect">
            <a:avLst>
              <a:gd name="adj" fmla="val 3572"/>
            </a:avLst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货品跨境铺货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7" name="Rounded Rectangle 256">
            <a:extLst>
              <a:ext uri="{FF2B5EF4-FFF2-40B4-BE49-F238E27FC236}">
                <a16:creationId xmlns:a16="http://schemas.microsoft.com/office/drawing/2014/main" id="{5997642D-FB7A-794F-B860-3F0EFFED939A}"/>
              </a:ext>
            </a:extLst>
          </p:cNvPr>
          <p:cNvSpPr/>
          <p:nvPr/>
        </p:nvSpPr>
        <p:spPr>
          <a:xfrm>
            <a:off x="5214303" y="2378753"/>
            <a:ext cx="1065161" cy="303075"/>
          </a:xfrm>
          <a:prstGeom prst="roundRect">
            <a:avLst>
              <a:gd name="adj" fmla="val 3572"/>
            </a:avLst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商业化运营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60" name="Straight Connector 259">
            <a:extLst>
              <a:ext uri="{FF2B5EF4-FFF2-40B4-BE49-F238E27FC236}">
                <a16:creationId xmlns:a16="http://schemas.microsoft.com/office/drawing/2014/main" id="{9187A0FC-5157-1B42-9745-62E56849C0E8}"/>
              </a:ext>
            </a:extLst>
          </p:cNvPr>
          <p:cNvCxnSpPr/>
          <p:nvPr/>
        </p:nvCxnSpPr>
        <p:spPr>
          <a:xfrm flipH="1">
            <a:off x="7131025" y="1716395"/>
            <a:ext cx="0" cy="1340608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2" name="Rounded Rectangle 261">
            <a:extLst>
              <a:ext uri="{FF2B5EF4-FFF2-40B4-BE49-F238E27FC236}">
                <a16:creationId xmlns:a16="http://schemas.microsoft.com/office/drawing/2014/main" id="{31AF23AE-4532-894C-81F0-0E0D2A27340E}"/>
              </a:ext>
            </a:extLst>
          </p:cNvPr>
          <p:cNvSpPr/>
          <p:nvPr/>
        </p:nvSpPr>
        <p:spPr>
          <a:xfrm>
            <a:off x="2509956" y="3741203"/>
            <a:ext cx="1050359" cy="303075"/>
          </a:xfrm>
          <a:prstGeom prst="roundRect">
            <a:avLst>
              <a:gd name="adj" fmla="val 3572"/>
            </a:avLst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跨境资金结算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3" name="Rounded Rectangle 262">
            <a:extLst>
              <a:ext uri="{FF2B5EF4-FFF2-40B4-BE49-F238E27FC236}">
                <a16:creationId xmlns:a16="http://schemas.microsoft.com/office/drawing/2014/main" id="{3640B084-56C4-B440-BEC7-DCD7F5E63CAF}"/>
              </a:ext>
            </a:extLst>
          </p:cNvPr>
          <p:cNvSpPr/>
          <p:nvPr/>
        </p:nvSpPr>
        <p:spPr>
          <a:xfrm>
            <a:off x="3550481" y="3741203"/>
            <a:ext cx="1050359" cy="303075"/>
          </a:xfrm>
          <a:prstGeom prst="roundRect">
            <a:avLst>
              <a:gd name="adj" fmla="val 3572"/>
            </a:avLst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支付佣金协议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4" name="Rounded Rectangle 263">
            <a:extLst>
              <a:ext uri="{FF2B5EF4-FFF2-40B4-BE49-F238E27FC236}">
                <a16:creationId xmlns:a16="http://schemas.microsoft.com/office/drawing/2014/main" id="{C35E67B1-B336-F54B-B4DF-DF6202157D4A}"/>
              </a:ext>
            </a:extLst>
          </p:cNvPr>
          <p:cNvSpPr/>
          <p:nvPr/>
        </p:nvSpPr>
        <p:spPr>
          <a:xfrm>
            <a:off x="4591006" y="3741203"/>
            <a:ext cx="941999" cy="303075"/>
          </a:xfrm>
          <a:prstGeom prst="roundRect">
            <a:avLst>
              <a:gd name="adj" fmla="val 3572"/>
            </a:avLst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支付单据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1" name="Rounded Rectangle 270">
            <a:extLst>
              <a:ext uri="{FF2B5EF4-FFF2-40B4-BE49-F238E27FC236}">
                <a16:creationId xmlns:a16="http://schemas.microsoft.com/office/drawing/2014/main" id="{EE76D218-29E6-2C4B-8A17-7852124C9634}"/>
              </a:ext>
            </a:extLst>
          </p:cNvPr>
          <p:cNvSpPr/>
          <p:nvPr/>
        </p:nvSpPr>
        <p:spPr>
          <a:xfrm>
            <a:off x="2506015" y="5093629"/>
            <a:ext cx="708850" cy="303075"/>
          </a:xfrm>
          <a:prstGeom prst="roundRect">
            <a:avLst>
              <a:gd name="adj" fmla="val 3572"/>
            </a:avLst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集运仓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2" name="Rounded Rectangle 271">
            <a:extLst>
              <a:ext uri="{FF2B5EF4-FFF2-40B4-BE49-F238E27FC236}">
                <a16:creationId xmlns:a16="http://schemas.microsoft.com/office/drawing/2014/main" id="{306F6703-F2BE-7B4E-9B05-BD39C6AEDEFF}"/>
              </a:ext>
            </a:extLst>
          </p:cNvPr>
          <p:cNvSpPr/>
          <p:nvPr/>
        </p:nvSpPr>
        <p:spPr>
          <a:xfrm>
            <a:off x="3169350" y="5093629"/>
            <a:ext cx="1050359" cy="303075"/>
          </a:xfrm>
          <a:prstGeom prst="roundRect">
            <a:avLst>
              <a:gd name="adj" fmla="val 3572"/>
            </a:avLst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干线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清关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3" name="Rounded Rectangle 272">
            <a:extLst>
              <a:ext uri="{FF2B5EF4-FFF2-40B4-BE49-F238E27FC236}">
                <a16:creationId xmlns:a16="http://schemas.microsoft.com/office/drawing/2014/main" id="{475A89AC-187C-3341-ADF7-F536B97674FF}"/>
              </a:ext>
            </a:extLst>
          </p:cNvPr>
          <p:cNvSpPr/>
          <p:nvPr/>
        </p:nvSpPr>
        <p:spPr>
          <a:xfrm>
            <a:off x="4174194" y="5093629"/>
            <a:ext cx="1050359" cy="303075"/>
          </a:xfrm>
          <a:prstGeom prst="roundRect">
            <a:avLst>
              <a:gd name="adj" fmla="val 3572"/>
            </a:avLst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区域分拨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配送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4" name="Rounded Rectangle 273">
            <a:extLst>
              <a:ext uri="{FF2B5EF4-FFF2-40B4-BE49-F238E27FC236}">
                <a16:creationId xmlns:a16="http://schemas.microsoft.com/office/drawing/2014/main" id="{54B9A867-B7BA-F94C-A89D-F56B63755BFE}"/>
              </a:ext>
            </a:extLst>
          </p:cNvPr>
          <p:cNvSpPr/>
          <p:nvPr/>
        </p:nvSpPr>
        <p:spPr>
          <a:xfrm>
            <a:off x="5179037" y="5093629"/>
            <a:ext cx="1114827" cy="303075"/>
          </a:xfrm>
          <a:prstGeom prst="roundRect">
            <a:avLst>
              <a:gd name="adj" fmla="val 3572"/>
            </a:avLst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</a:t>
            </a: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物流合规</a:t>
            </a:r>
            <a:endParaRPr lang="en-CN" sz="10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6" name="Triangle 275">
            <a:extLst>
              <a:ext uri="{FF2B5EF4-FFF2-40B4-BE49-F238E27FC236}">
                <a16:creationId xmlns:a16="http://schemas.microsoft.com/office/drawing/2014/main" id="{394CC19E-13DC-364F-BE59-15173370CE54}"/>
              </a:ext>
            </a:extLst>
          </p:cNvPr>
          <p:cNvSpPr/>
          <p:nvPr/>
        </p:nvSpPr>
        <p:spPr>
          <a:xfrm rot="16200000">
            <a:off x="6374568" y="2215429"/>
            <a:ext cx="1110494" cy="228579"/>
          </a:xfrm>
          <a:prstGeom prst="triangle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959605A9-B4D0-114A-A3B7-E925B2B749AA}"/>
              </a:ext>
            </a:extLst>
          </p:cNvPr>
          <p:cNvSpPr/>
          <p:nvPr/>
        </p:nvSpPr>
        <p:spPr>
          <a:xfrm>
            <a:off x="6784233" y="2426977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订单</a:t>
            </a:r>
            <a:endParaRPr lang="en-CN" sz="9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9AE3D99-AF06-7C4B-AC8A-DAE160569F76}"/>
              </a:ext>
            </a:extLst>
          </p:cNvPr>
          <p:cNvCxnSpPr/>
          <p:nvPr/>
        </p:nvCxnSpPr>
        <p:spPr>
          <a:xfrm>
            <a:off x="2066544" y="690051"/>
            <a:ext cx="10125456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897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Left Arrow 209">
            <a:extLst>
              <a:ext uri="{FF2B5EF4-FFF2-40B4-BE49-F238E27FC236}">
                <a16:creationId xmlns:a16="http://schemas.microsoft.com/office/drawing/2014/main" id="{8AA32F8E-5D01-3F45-9AC9-825873096873}"/>
              </a:ext>
            </a:extLst>
          </p:cNvPr>
          <p:cNvSpPr/>
          <p:nvPr/>
        </p:nvSpPr>
        <p:spPr>
          <a:xfrm>
            <a:off x="4629559" y="5058722"/>
            <a:ext cx="1156019" cy="484632"/>
          </a:xfrm>
          <a:prstGeom prst="lef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717755B-7AD0-8544-9069-8D7974B9A28F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12721B-DBA8-D64A-9CDD-CCD03CFB6132}"/>
              </a:ext>
            </a:extLst>
          </p:cNvPr>
          <p:cNvSpPr txBox="1"/>
          <p:nvPr/>
        </p:nvSpPr>
        <p:spPr>
          <a:xfrm>
            <a:off x="2003713" y="228386"/>
            <a:ext cx="6397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战略落地 </a:t>
            </a: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手淘跨境</a:t>
            </a: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4.0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与香港本对本小程序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61C14D-B664-AB4C-AF76-606404D988A8}"/>
              </a:ext>
            </a:extLst>
          </p:cNvPr>
          <p:cNvSpPr txBox="1"/>
          <p:nvPr/>
        </p:nvSpPr>
        <p:spPr>
          <a:xfrm>
            <a:off x="245729" y="841276"/>
            <a:ext cx="6115777" cy="804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关键业务策略</a:t>
            </a:r>
            <a:endParaRPr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220"/>
              </a:lnSpc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构建以跨境物流为基础的本地化消费者运营，保持市场份额领先</a:t>
            </a: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220"/>
              </a:lnSpc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合规上翻香港贸易商货品锚定主流人群需求，以小程序多端分发</a:t>
            </a: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7E8E7B-5E26-0F46-957D-11BFE4A6D9A5}"/>
              </a:ext>
            </a:extLst>
          </p:cNvPr>
          <p:cNvSpPr txBox="1"/>
          <p:nvPr/>
        </p:nvSpPr>
        <p:spPr>
          <a:xfrm>
            <a:off x="7029018" y="808435"/>
            <a:ext cx="333937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手淘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跨境大盘数据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FY21.10 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港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台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新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马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澳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加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其他）</a:t>
            </a:r>
            <a:endParaRPr lang="en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EB79AA-4FBC-D14D-B75E-23BEA6BDDDDA}"/>
              </a:ext>
            </a:extLst>
          </p:cNvPr>
          <p:cNvSpPr txBox="1"/>
          <p:nvPr/>
        </p:nvSpPr>
        <p:spPr>
          <a:xfrm>
            <a:off x="7105575" y="1069420"/>
            <a:ext cx="15824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200" b="1" dirty="0">
                <a:latin typeface="Alibaba Sans" panose="020B0503020203040204" pitchFamily="34" charset="0"/>
                <a:cs typeface="Alibaba Sans" panose="020B0503020203040204" pitchFamily="34" charset="0"/>
              </a:rPr>
              <a:t>GMV</a:t>
            </a:r>
            <a:r>
              <a:rPr lang="zh-CN" altLang="en-US" sz="1200" b="1" dirty="0">
                <a:latin typeface="Alibaba Sans" panose="020B0503020203040204" pitchFamily="34" charset="0"/>
                <a:cs typeface="Alibaba Sans" panose="020B0503020203040204" pitchFamily="34" charset="0"/>
              </a:rPr>
              <a:t>：</a:t>
            </a:r>
            <a:r>
              <a:rPr lang="en-US" altLang="zh-CN" sz="1200" b="1" dirty="0">
                <a:latin typeface="Alibaba Sans" panose="020B0503020203040204" pitchFamily="34" charset="0"/>
                <a:cs typeface="Alibaba Sans" panose="020B0503020203040204" pitchFamily="34" charset="0"/>
              </a:rPr>
              <a:t>¥1.9-2.0e/d</a:t>
            </a:r>
          </a:p>
          <a:p>
            <a:r>
              <a:rPr lang="en-US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-HK</a:t>
            </a:r>
            <a:r>
              <a:rPr lang="zh-CN" altLang="en-US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：</a:t>
            </a:r>
            <a:r>
              <a:rPr lang="en-US" altLang="zh-CN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¥5KW/d</a:t>
            </a:r>
          </a:p>
          <a:p>
            <a:r>
              <a:rPr lang="en-US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-TW</a:t>
            </a:r>
            <a:r>
              <a:rPr lang="zh-CN" altLang="en-US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：</a:t>
            </a:r>
            <a:r>
              <a:rPr lang="en-US" altLang="zh-CN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¥2.5KW/d</a:t>
            </a:r>
            <a:endParaRPr lang="en-US" sz="900" dirty="0">
              <a:latin typeface="Alibaba Sans" panose="020B0503020203040204" pitchFamily="34" charset="0"/>
              <a:cs typeface="Alibaba Sans" panose="020B0503020203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C218B3-8CC3-7646-8900-D7B49A5F0812}"/>
              </a:ext>
            </a:extLst>
          </p:cNvPr>
          <p:cNvSpPr txBox="1"/>
          <p:nvPr/>
        </p:nvSpPr>
        <p:spPr>
          <a:xfrm>
            <a:off x="9105476" y="1074350"/>
            <a:ext cx="126829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200" b="1" dirty="0">
                <a:latin typeface="Alibaba Sans" panose="020B0503020203040204" pitchFamily="34" charset="0"/>
                <a:cs typeface="Alibaba Sans" panose="020B0503020203040204" pitchFamily="34" charset="0"/>
              </a:rPr>
              <a:t>DAU</a:t>
            </a:r>
            <a:r>
              <a:rPr lang="zh-CN" altLang="en-US" sz="1200" b="1" dirty="0">
                <a:latin typeface="Alibaba Sans" panose="020B0503020203040204" pitchFamily="34" charset="0"/>
                <a:cs typeface="Alibaba Sans" panose="020B0503020203040204" pitchFamily="34" charset="0"/>
              </a:rPr>
              <a:t>：</a:t>
            </a:r>
            <a:r>
              <a:rPr lang="en-US" altLang="zh-CN" sz="1200" b="1" dirty="0">
                <a:latin typeface="Alibaba Sans" panose="020B0503020203040204" pitchFamily="34" charset="0"/>
                <a:cs typeface="Alibaba Sans" panose="020B0503020203040204" pitchFamily="34" charset="0"/>
              </a:rPr>
              <a:t>350W/d</a:t>
            </a:r>
          </a:p>
          <a:p>
            <a:r>
              <a:rPr lang="en-US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-HK</a:t>
            </a:r>
            <a:r>
              <a:rPr lang="zh-CN" altLang="en-US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：</a:t>
            </a:r>
            <a:r>
              <a:rPr lang="en-US" altLang="zh-CN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97W/d</a:t>
            </a:r>
          </a:p>
          <a:p>
            <a:r>
              <a:rPr lang="en-US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-TW</a:t>
            </a:r>
            <a:r>
              <a:rPr lang="zh-CN" altLang="en-US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：</a:t>
            </a:r>
            <a:r>
              <a:rPr lang="en-US" altLang="zh-CN" sz="900" dirty="0">
                <a:latin typeface="Alibaba Sans" panose="020B0503020203040204" pitchFamily="34" charset="0"/>
                <a:cs typeface="Alibaba Sans" panose="020B0503020203040204" pitchFamily="34" charset="0"/>
              </a:rPr>
              <a:t>37W/d</a:t>
            </a:r>
            <a:endParaRPr lang="en-US" sz="900" dirty="0">
              <a:latin typeface="Alibaba Sans" panose="020B0503020203040204" pitchFamily="34" charset="0"/>
              <a:cs typeface="Alibaba Sans" panose="020B050302020304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0B99F4-BF93-3E45-98A8-2D921205C186}"/>
              </a:ext>
            </a:extLst>
          </p:cNvPr>
          <p:cNvSpPr/>
          <p:nvPr/>
        </p:nvSpPr>
        <p:spPr>
          <a:xfrm>
            <a:off x="7105574" y="1069420"/>
            <a:ext cx="1828113" cy="553998"/>
          </a:xfrm>
          <a:prstGeom prst="roundRect">
            <a:avLst>
              <a:gd name="adj" fmla="val 0"/>
            </a:avLst>
          </a:prstGeom>
          <a:noFill/>
          <a:ln w="9525">
            <a:solidFill>
              <a:schemeClr val="accent2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C0FA84F-F361-2A44-875C-FB8BFCD5439D}"/>
              </a:ext>
            </a:extLst>
          </p:cNvPr>
          <p:cNvSpPr/>
          <p:nvPr/>
        </p:nvSpPr>
        <p:spPr>
          <a:xfrm>
            <a:off x="9105476" y="1074350"/>
            <a:ext cx="1830748" cy="553998"/>
          </a:xfrm>
          <a:prstGeom prst="roundRect">
            <a:avLst>
              <a:gd name="adj" fmla="val 0"/>
            </a:avLst>
          </a:prstGeom>
          <a:noFill/>
          <a:ln w="9525">
            <a:solidFill>
              <a:schemeClr val="accent2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A600A7-B505-5F4A-84F5-AB9FFD52E1FB}"/>
              </a:ext>
            </a:extLst>
          </p:cNvPr>
          <p:cNvCxnSpPr>
            <a:cxnSpLocks/>
          </p:cNvCxnSpPr>
          <p:nvPr/>
        </p:nvCxnSpPr>
        <p:spPr>
          <a:xfrm>
            <a:off x="325169" y="1637971"/>
            <a:ext cx="5938471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F34E8-6B1F-6346-814B-A7FBF7E4E330}"/>
              </a:ext>
            </a:extLst>
          </p:cNvPr>
          <p:cNvCxnSpPr/>
          <p:nvPr/>
        </p:nvCxnSpPr>
        <p:spPr>
          <a:xfrm>
            <a:off x="2066544" y="690051"/>
            <a:ext cx="10125456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riangle 12">
            <a:extLst>
              <a:ext uri="{FF2B5EF4-FFF2-40B4-BE49-F238E27FC236}">
                <a16:creationId xmlns:a16="http://schemas.microsoft.com/office/drawing/2014/main" id="{8C102678-824A-714B-94E8-461B9B46C513}"/>
              </a:ext>
            </a:extLst>
          </p:cNvPr>
          <p:cNvSpPr/>
          <p:nvPr/>
        </p:nvSpPr>
        <p:spPr>
          <a:xfrm rot="16200000">
            <a:off x="6258149" y="1127712"/>
            <a:ext cx="791932" cy="228579"/>
          </a:xfrm>
          <a:prstGeom prst="triangle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8241B3B-76E8-E240-8F45-14CEE1130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18" y="2949566"/>
            <a:ext cx="369821" cy="36982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560121F-D500-8649-A5F7-939487C8DD71}"/>
              </a:ext>
            </a:extLst>
          </p:cNvPr>
          <p:cNvSpPr txBox="1"/>
          <p:nvPr/>
        </p:nvSpPr>
        <p:spPr>
          <a:xfrm>
            <a:off x="201495" y="3288732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本地</a:t>
            </a:r>
            <a:r>
              <a:rPr lang="zh-CN" altLang="en-CN" sz="1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消费者</a:t>
            </a:r>
            <a:endParaRPr lang="en-CN" sz="1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3D04AC6-B6A8-8E43-AEF2-0A78B12D48F0}"/>
              </a:ext>
            </a:extLst>
          </p:cNvPr>
          <p:cNvSpPr/>
          <p:nvPr/>
        </p:nvSpPr>
        <p:spPr>
          <a:xfrm>
            <a:off x="10148944" y="2389765"/>
            <a:ext cx="1758696" cy="553998"/>
          </a:xfrm>
          <a:prstGeom prst="roundRect">
            <a:avLst>
              <a:gd name="adj" fmla="val 4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中国供应链</a:t>
            </a:r>
            <a:endParaRPr lang="en-CN" sz="14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D14A823A-E33E-FB4D-9F83-695A1DBD5F29}"/>
              </a:ext>
            </a:extLst>
          </p:cNvPr>
          <p:cNvSpPr/>
          <p:nvPr/>
        </p:nvSpPr>
        <p:spPr>
          <a:xfrm>
            <a:off x="10148944" y="3909097"/>
            <a:ext cx="1758696" cy="553998"/>
          </a:xfrm>
          <a:prstGeom prst="roundRect">
            <a:avLst>
              <a:gd name="adj" fmla="val 4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香港贸易商</a:t>
            </a:r>
            <a:r>
              <a:rPr lang="en-US" altLang="zh-CN" sz="14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4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卖家</a:t>
            </a:r>
            <a:endParaRPr lang="en-CN" sz="14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32E1BF4-C7D5-624E-9637-AA82B6866510}"/>
              </a:ext>
            </a:extLst>
          </p:cNvPr>
          <p:cNvSpPr/>
          <p:nvPr/>
        </p:nvSpPr>
        <p:spPr>
          <a:xfrm>
            <a:off x="7923731" y="2389765"/>
            <a:ext cx="1369652" cy="553998"/>
          </a:xfrm>
          <a:prstGeom prst="roundRect">
            <a:avLst>
              <a:gd name="adj" fmla="val 4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天猫招商平台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T50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30FA37A-8354-7C4D-BFF5-5AEB4BD75D3F}"/>
              </a:ext>
            </a:extLst>
          </p:cNvPr>
          <p:cNvCxnSpPr>
            <a:cxnSpLocks/>
            <a:stCxn id="27" idx="1"/>
            <a:endCxn id="29" idx="3"/>
          </p:cNvCxnSpPr>
          <p:nvPr/>
        </p:nvCxnSpPr>
        <p:spPr>
          <a:xfrm flipH="1">
            <a:off x="9293383" y="2666764"/>
            <a:ext cx="855561" cy="0"/>
          </a:xfrm>
          <a:prstGeom prst="straightConnector1">
            <a:avLst/>
          </a:prstGeom>
          <a:ln w="25400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B78831B7-1313-FB4D-B4A0-FFBA7A81A4EB}"/>
              </a:ext>
            </a:extLst>
          </p:cNvPr>
          <p:cNvSpPr/>
          <p:nvPr/>
        </p:nvSpPr>
        <p:spPr>
          <a:xfrm>
            <a:off x="7923731" y="3909097"/>
            <a:ext cx="1369652" cy="553998"/>
          </a:xfrm>
          <a:prstGeom prst="roundRect">
            <a:avLst>
              <a:gd name="adj" fmla="val 4667"/>
            </a:avLst>
          </a:prstGeom>
          <a:solidFill>
            <a:schemeClr val="accent1">
              <a:lumMod val="20000"/>
              <a:lumOff val="80000"/>
              <a:alpha val="49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GSP</a:t>
            </a:r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平台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B10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AF4CE82-19FD-3040-BFC4-C1DCD94EFFAF}"/>
              </a:ext>
            </a:extLst>
          </p:cNvPr>
          <p:cNvCxnSpPr>
            <a:cxnSpLocks/>
            <a:stCxn id="28" idx="1"/>
            <a:endCxn id="33" idx="3"/>
          </p:cNvCxnSpPr>
          <p:nvPr/>
        </p:nvCxnSpPr>
        <p:spPr>
          <a:xfrm flipH="1">
            <a:off x="9293383" y="4186096"/>
            <a:ext cx="855561" cy="0"/>
          </a:xfrm>
          <a:prstGeom prst="straightConnector1">
            <a:avLst/>
          </a:prstGeom>
          <a:ln w="25400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940CEE8F-826C-0F44-A722-7B056FC6E9C6}"/>
              </a:ext>
            </a:extLst>
          </p:cNvPr>
          <p:cNvSpPr/>
          <p:nvPr/>
        </p:nvSpPr>
        <p:spPr>
          <a:xfrm>
            <a:off x="6032895" y="3909097"/>
            <a:ext cx="1662812" cy="553998"/>
          </a:xfrm>
          <a:prstGeom prst="roundRect">
            <a:avLst>
              <a:gd name="adj" fmla="val 4667"/>
            </a:avLst>
          </a:prstGeom>
          <a:solidFill>
            <a:schemeClr val="accent1">
              <a:lumMod val="20000"/>
              <a:lumOff val="80000"/>
              <a:alpha val="49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全球化电商平台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B10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9F32CC8-76D6-5E4D-A1E9-C76584C999C0}"/>
              </a:ext>
            </a:extLst>
          </p:cNvPr>
          <p:cNvSpPr/>
          <p:nvPr/>
        </p:nvSpPr>
        <p:spPr>
          <a:xfrm>
            <a:off x="6032895" y="2389765"/>
            <a:ext cx="1662812" cy="553998"/>
          </a:xfrm>
          <a:prstGeom prst="roundRect">
            <a:avLst>
              <a:gd name="adj" fmla="val 4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国内电商平台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T50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4D23253F-53F6-A645-89B4-8395220387CC}"/>
              </a:ext>
            </a:extLst>
          </p:cNvPr>
          <p:cNvSpPr/>
          <p:nvPr/>
        </p:nvSpPr>
        <p:spPr>
          <a:xfrm>
            <a:off x="3554020" y="1885874"/>
            <a:ext cx="1758696" cy="55399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手机淘宝</a:t>
            </a:r>
            <a:r>
              <a:rPr lang="zh-CN" altLang="en-US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大陆版</a:t>
            </a:r>
            <a:endParaRPr lang="en-US" altLang="zh-CN" sz="12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T50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12413240-5194-E142-9B36-B11BF15DF441}"/>
              </a:ext>
            </a:extLst>
          </p:cNvPr>
          <p:cNvSpPr/>
          <p:nvPr/>
        </p:nvSpPr>
        <p:spPr>
          <a:xfrm>
            <a:off x="3552243" y="3125991"/>
            <a:ext cx="1758696" cy="553998"/>
          </a:xfrm>
          <a:prstGeom prst="roundRect">
            <a:avLst>
              <a:gd name="adj" fmla="val 50000"/>
            </a:avLst>
          </a:prstGeom>
          <a:solidFill>
            <a:schemeClr val="accent6">
              <a:lumMod val="20000"/>
              <a:lumOff val="80000"/>
              <a:alpha val="62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手机淘宝</a:t>
            </a:r>
            <a:r>
              <a:rPr lang="zh-CN" altLang="en-US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跨境版</a:t>
            </a:r>
            <a:endParaRPr lang="en-US" altLang="zh-CN" sz="12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T50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B193CAC-997E-8146-9771-69F26D2AAC39}"/>
              </a:ext>
            </a:extLst>
          </p:cNvPr>
          <p:cNvSpPr/>
          <p:nvPr/>
        </p:nvSpPr>
        <p:spPr>
          <a:xfrm>
            <a:off x="3552243" y="3909097"/>
            <a:ext cx="1758696" cy="553998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  <a:alpha val="49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香港本对本小程序</a:t>
            </a:r>
            <a:endParaRPr lang="en-US" altLang="zh-CN" sz="12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B10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25A43D3-DCF1-4240-BE9D-88953FCE7C38}"/>
              </a:ext>
            </a:extLst>
          </p:cNvPr>
          <p:cNvCxnSpPr>
            <a:cxnSpLocks/>
            <a:stCxn id="29" idx="1"/>
            <a:endCxn id="38" idx="3"/>
          </p:cNvCxnSpPr>
          <p:nvPr/>
        </p:nvCxnSpPr>
        <p:spPr>
          <a:xfrm flipH="1">
            <a:off x="7695707" y="2666764"/>
            <a:ext cx="228024" cy="0"/>
          </a:xfrm>
          <a:prstGeom prst="straightConnector1">
            <a:avLst/>
          </a:prstGeom>
          <a:ln w="25400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0144CDD-02FC-0441-8AF2-D5604F3C6EF7}"/>
              </a:ext>
            </a:extLst>
          </p:cNvPr>
          <p:cNvCxnSpPr>
            <a:cxnSpLocks/>
          </p:cNvCxnSpPr>
          <p:nvPr/>
        </p:nvCxnSpPr>
        <p:spPr>
          <a:xfrm flipH="1">
            <a:off x="7695707" y="4186096"/>
            <a:ext cx="228024" cy="0"/>
          </a:xfrm>
          <a:prstGeom prst="straightConnector1">
            <a:avLst/>
          </a:prstGeom>
          <a:ln w="25400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DD32910-0E08-9148-B8C8-F9DFD1D423E4}"/>
              </a:ext>
            </a:extLst>
          </p:cNvPr>
          <p:cNvCxnSpPr>
            <a:cxnSpLocks/>
            <a:stCxn id="37" idx="1"/>
            <a:endCxn id="43" idx="3"/>
          </p:cNvCxnSpPr>
          <p:nvPr/>
        </p:nvCxnSpPr>
        <p:spPr>
          <a:xfrm flipH="1">
            <a:off x="5310939" y="4186096"/>
            <a:ext cx="721956" cy="0"/>
          </a:xfrm>
          <a:prstGeom prst="straightConnector1">
            <a:avLst/>
          </a:prstGeom>
          <a:ln w="25400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14BB191A-5A14-1647-BC00-1BB67D065F76}"/>
              </a:ext>
            </a:extLst>
          </p:cNvPr>
          <p:cNvCxnSpPr>
            <a:cxnSpLocks/>
            <a:stCxn id="38" idx="1"/>
            <a:endCxn id="41" idx="3"/>
          </p:cNvCxnSpPr>
          <p:nvPr/>
        </p:nvCxnSpPr>
        <p:spPr>
          <a:xfrm flipH="1" flipV="1">
            <a:off x="5312716" y="2162873"/>
            <a:ext cx="720179" cy="503891"/>
          </a:xfrm>
          <a:prstGeom prst="straightConnector1">
            <a:avLst/>
          </a:prstGeom>
          <a:ln w="25400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E2EA85B6-3B9C-E84E-A3CE-7DAC33A1FEDD}"/>
              </a:ext>
            </a:extLst>
          </p:cNvPr>
          <p:cNvCxnSpPr>
            <a:cxnSpLocks/>
            <a:stCxn id="38" idx="1"/>
            <a:endCxn id="42" idx="3"/>
          </p:cNvCxnSpPr>
          <p:nvPr/>
        </p:nvCxnSpPr>
        <p:spPr>
          <a:xfrm flipH="1">
            <a:off x="5310939" y="2666764"/>
            <a:ext cx="721956" cy="736226"/>
          </a:xfrm>
          <a:prstGeom prst="straightConnector1">
            <a:avLst/>
          </a:prstGeom>
          <a:ln w="25400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5D06CEDC-775E-B345-B0F3-6CA45168C0BC}"/>
              </a:ext>
            </a:extLst>
          </p:cNvPr>
          <p:cNvSpPr/>
          <p:nvPr/>
        </p:nvSpPr>
        <p:spPr>
          <a:xfrm>
            <a:off x="6032895" y="3145215"/>
            <a:ext cx="1662812" cy="247353"/>
          </a:xfrm>
          <a:prstGeom prst="roundRect">
            <a:avLst>
              <a:gd name="adj" fmla="val 4667"/>
            </a:avLst>
          </a:prstGeom>
          <a:solidFill>
            <a:schemeClr val="accent6">
              <a:lumMod val="20000"/>
              <a:lumOff val="80000"/>
              <a:alpha val="62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海外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导购交易扩展定制</a:t>
            </a:r>
            <a:endParaRPr lang="en-CN" sz="5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8" name="Triangle 87">
            <a:extLst>
              <a:ext uri="{FF2B5EF4-FFF2-40B4-BE49-F238E27FC236}">
                <a16:creationId xmlns:a16="http://schemas.microsoft.com/office/drawing/2014/main" id="{DC76514C-F4E2-6641-A1A1-7B9798AF4C0C}"/>
              </a:ext>
            </a:extLst>
          </p:cNvPr>
          <p:cNvSpPr/>
          <p:nvPr/>
        </p:nvSpPr>
        <p:spPr>
          <a:xfrm>
            <a:off x="6690137" y="2987344"/>
            <a:ext cx="348328" cy="114290"/>
          </a:xfrm>
          <a:prstGeom prst="triangle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3CF43B2C-B014-7B46-99B8-9FBA3A1CA789}"/>
              </a:ext>
            </a:extLst>
          </p:cNvPr>
          <p:cNvSpPr/>
          <p:nvPr/>
        </p:nvSpPr>
        <p:spPr>
          <a:xfrm>
            <a:off x="1407100" y="3909097"/>
            <a:ext cx="1917119" cy="553998"/>
          </a:xfrm>
          <a:prstGeom prst="roundRect">
            <a:avLst>
              <a:gd name="adj" fmla="val 4667"/>
            </a:avLst>
          </a:prstGeom>
          <a:solidFill>
            <a:schemeClr val="accent1">
              <a:lumMod val="20000"/>
              <a:lumOff val="80000"/>
              <a:alpha val="49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独立</a:t>
            </a:r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导购营销交易链路</a:t>
            </a:r>
            <a:endParaRPr lang="en-US" altLang="zh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Session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授权登录）</a:t>
            </a:r>
            <a:endParaRPr lang="en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EE96806D-3AEB-2442-89DD-413192DADE96}"/>
              </a:ext>
            </a:extLst>
          </p:cNvPr>
          <p:cNvSpPr/>
          <p:nvPr/>
        </p:nvSpPr>
        <p:spPr>
          <a:xfrm>
            <a:off x="1407100" y="3043694"/>
            <a:ext cx="1917119" cy="719859"/>
          </a:xfrm>
          <a:prstGeom prst="roundRect">
            <a:avLst>
              <a:gd name="adj" fmla="val 4667"/>
            </a:avLst>
          </a:prstGeom>
          <a:solidFill>
            <a:srgbClr val="EEF7E7"/>
          </a:solidFill>
          <a:ln w="952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05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7B94A4CD-6871-E444-8F4D-A1B87B35C794}"/>
              </a:ext>
            </a:extLst>
          </p:cNvPr>
          <p:cNvSpPr/>
          <p:nvPr/>
        </p:nvSpPr>
        <p:spPr>
          <a:xfrm>
            <a:off x="1407100" y="1803577"/>
            <a:ext cx="1917119" cy="719859"/>
          </a:xfrm>
          <a:prstGeom prst="roundRect">
            <a:avLst>
              <a:gd name="adj" fmla="val 4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05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C9FDFB2C-6EB9-5644-9A5F-2DCF4B9249FD}"/>
              </a:ext>
            </a:extLst>
          </p:cNvPr>
          <p:cNvCxnSpPr>
            <a:cxnSpLocks/>
            <a:stCxn id="41" idx="1"/>
            <a:endCxn id="91" idx="3"/>
          </p:cNvCxnSpPr>
          <p:nvPr/>
        </p:nvCxnSpPr>
        <p:spPr>
          <a:xfrm flipH="1">
            <a:off x="3324219" y="2162873"/>
            <a:ext cx="229801" cy="63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34C0970-955C-5E4E-B194-90F76F6A01BF}"/>
              </a:ext>
            </a:extLst>
          </p:cNvPr>
          <p:cNvCxnSpPr>
            <a:cxnSpLocks/>
            <a:stCxn id="42" idx="1"/>
            <a:endCxn id="90" idx="3"/>
          </p:cNvCxnSpPr>
          <p:nvPr/>
        </p:nvCxnSpPr>
        <p:spPr>
          <a:xfrm flipH="1">
            <a:off x="3324219" y="3402990"/>
            <a:ext cx="228024" cy="63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D44059E2-ADD0-3B4D-A794-BDD6522A897E}"/>
              </a:ext>
            </a:extLst>
          </p:cNvPr>
          <p:cNvCxnSpPr>
            <a:stCxn id="43" idx="1"/>
            <a:endCxn id="89" idx="3"/>
          </p:cNvCxnSpPr>
          <p:nvPr/>
        </p:nvCxnSpPr>
        <p:spPr>
          <a:xfrm flipH="1">
            <a:off x="3324219" y="4186096"/>
            <a:ext cx="228024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D5FB8DF6-766B-4C42-9EA3-2D4A8E5F41BA}"/>
              </a:ext>
            </a:extLst>
          </p:cNvPr>
          <p:cNvCxnSpPr>
            <a:cxnSpLocks/>
          </p:cNvCxnSpPr>
          <p:nvPr/>
        </p:nvCxnSpPr>
        <p:spPr>
          <a:xfrm flipH="1" flipV="1">
            <a:off x="9293384" y="2943763"/>
            <a:ext cx="855560" cy="965334"/>
          </a:xfrm>
          <a:prstGeom prst="straightConnector1">
            <a:avLst/>
          </a:prstGeom>
          <a:ln w="25400">
            <a:solidFill>
              <a:schemeClr val="accent1">
                <a:lumMod val="75000"/>
              </a:schemeClr>
            </a:solidFill>
            <a:prstDash val="sys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Graphic 109" descr="Forbidden">
            <a:extLst>
              <a:ext uri="{FF2B5EF4-FFF2-40B4-BE49-F238E27FC236}">
                <a16:creationId xmlns:a16="http://schemas.microsoft.com/office/drawing/2014/main" id="{9BBD04A0-5369-554A-B11A-1B555ECFF2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94204" y="3201966"/>
            <a:ext cx="253917" cy="253917"/>
          </a:xfrm>
          <a:prstGeom prst="rect">
            <a:avLst/>
          </a:prstGeom>
        </p:spPr>
      </p:pic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70710CB0-0284-6A41-87DD-5F44DFB7C1CD}"/>
              </a:ext>
            </a:extLst>
          </p:cNvPr>
          <p:cNvSpPr/>
          <p:nvPr/>
        </p:nvSpPr>
        <p:spPr>
          <a:xfrm>
            <a:off x="1449686" y="1853560"/>
            <a:ext cx="891178" cy="288000"/>
          </a:xfrm>
          <a:prstGeom prst="roundRect">
            <a:avLst>
              <a:gd name="adj" fmla="val 4667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导购</a:t>
            </a:r>
            <a:endParaRPr lang="en-CN" sz="6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C85A1641-3519-4948-BB44-D4BE57EB90F1}"/>
              </a:ext>
            </a:extLst>
          </p:cNvPr>
          <p:cNvSpPr/>
          <p:nvPr/>
        </p:nvSpPr>
        <p:spPr>
          <a:xfrm>
            <a:off x="1449686" y="2174828"/>
            <a:ext cx="891178" cy="288000"/>
          </a:xfrm>
          <a:prstGeom prst="roundRect">
            <a:avLst>
              <a:gd name="adj" fmla="val 4667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营销</a:t>
            </a:r>
            <a:endParaRPr lang="en-CN" sz="6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87C44E82-7D79-BC49-A53D-A0B5B42BD78C}"/>
              </a:ext>
            </a:extLst>
          </p:cNvPr>
          <p:cNvSpPr/>
          <p:nvPr/>
        </p:nvSpPr>
        <p:spPr>
          <a:xfrm>
            <a:off x="2387502" y="1853560"/>
            <a:ext cx="891178" cy="288000"/>
          </a:xfrm>
          <a:prstGeom prst="roundRect">
            <a:avLst>
              <a:gd name="adj" fmla="val 4667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搜推</a:t>
            </a:r>
            <a:endParaRPr lang="en-CN" sz="6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61DDE6CE-AA18-F942-BC41-5E08A62B211A}"/>
              </a:ext>
            </a:extLst>
          </p:cNvPr>
          <p:cNvSpPr/>
          <p:nvPr/>
        </p:nvSpPr>
        <p:spPr>
          <a:xfrm>
            <a:off x="2387502" y="2174828"/>
            <a:ext cx="891178" cy="288000"/>
          </a:xfrm>
          <a:prstGeom prst="roundRect">
            <a:avLst>
              <a:gd name="adj" fmla="val 4667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内容</a:t>
            </a:r>
            <a:endParaRPr lang="en-CN" sz="6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429A7E73-6FEC-7146-B5AC-AA62BD49B4F0}"/>
              </a:ext>
            </a:extLst>
          </p:cNvPr>
          <p:cNvSpPr/>
          <p:nvPr/>
        </p:nvSpPr>
        <p:spPr>
          <a:xfrm>
            <a:off x="1455143" y="3101640"/>
            <a:ext cx="891178" cy="288000"/>
          </a:xfrm>
          <a:prstGeom prst="roundRect">
            <a:avLst>
              <a:gd name="adj" fmla="val 4667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导购</a:t>
            </a:r>
            <a:endParaRPr lang="en-CN" sz="6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B714AFBD-4C22-4B4F-A5BC-A48DB30A1B04}"/>
              </a:ext>
            </a:extLst>
          </p:cNvPr>
          <p:cNvSpPr/>
          <p:nvPr/>
        </p:nvSpPr>
        <p:spPr>
          <a:xfrm>
            <a:off x="1455143" y="3422908"/>
            <a:ext cx="891178" cy="288000"/>
          </a:xfrm>
          <a:prstGeom prst="roundRect">
            <a:avLst>
              <a:gd name="adj" fmla="val 4667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营销</a:t>
            </a:r>
            <a:endParaRPr lang="en-CN" sz="6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DC4A12A7-9F99-1641-B42E-E889ED6B9A23}"/>
              </a:ext>
            </a:extLst>
          </p:cNvPr>
          <p:cNvSpPr/>
          <p:nvPr/>
        </p:nvSpPr>
        <p:spPr>
          <a:xfrm>
            <a:off x="2392959" y="3101640"/>
            <a:ext cx="891178" cy="288000"/>
          </a:xfrm>
          <a:prstGeom prst="roundRect">
            <a:avLst>
              <a:gd name="adj" fmla="val 4667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搜推</a:t>
            </a:r>
            <a:endParaRPr lang="en-CN" sz="6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FCCC55C9-4B2B-6346-A4C2-72F4FE350B0D}"/>
              </a:ext>
            </a:extLst>
          </p:cNvPr>
          <p:cNvSpPr/>
          <p:nvPr/>
        </p:nvSpPr>
        <p:spPr>
          <a:xfrm>
            <a:off x="2392959" y="3422908"/>
            <a:ext cx="891178" cy="288000"/>
          </a:xfrm>
          <a:prstGeom prst="roundRect">
            <a:avLst>
              <a:gd name="adj" fmla="val 4667"/>
            </a:avLst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内容</a:t>
            </a:r>
            <a:endParaRPr lang="en-CN" sz="6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65989FA9-6C56-4144-BD86-40824890C3F5}"/>
              </a:ext>
            </a:extLst>
          </p:cNvPr>
          <p:cNvCxnSpPr>
            <a:stCxn id="90" idx="0"/>
            <a:endCxn id="91" idx="2"/>
          </p:cNvCxnSpPr>
          <p:nvPr/>
        </p:nvCxnSpPr>
        <p:spPr>
          <a:xfrm flipV="1">
            <a:off x="2365660" y="2523436"/>
            <a:ext cx="0" cy="520258"/>
          </a:xfrm>
          <a:prstGeom prst="straightConnector1">
            <a:avLst/>
          </a:prstGeom>
          <a:ln w="9525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E5FE07E4-5CF5-8443-B561-04FF06EF0088}"/>
              </a:ext>
            </a:extLst>
          </p:cNvPr>
          <p:cNvSpPr txBox="1"/>
          <p:nvPr/>
        </p:nvSpPr>
        <p:spPr>
          <a:xfrm>
            <a:off x="1506616" y="2690086"/>
            <a:ext cx="1736373" cy="25391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zh-CN" altLang="en-CN" sz="105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</a:t>
            </a:r>
            <a:r>
              <a:rPr lang="en-US" altLang="zh-CN" sz="105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4.0</a:t>
            </a:r>
            <a:r>
              <a:rPr lang="zh-CN" altLang="en-US" sz="105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升级拉平产品能力</a:t>
            </a:r>
            <a:endParaRPr lang="en-CN" sz="105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C060931C-9DAC-CA49-82F8-F0CB594846C2}"/>
              </a:ext>
            </a:extLst>
          </p:cNvPr>
          <p:cNvCxnSpPr>
            <a:cxnSpLocks/>
          </p:cNvCxnSpPr>
          <p:nvPr/>
        </p:nvCxnSpPr>
        <p:spPr>
          <a:xfrm>
            <a:off x="11377111" y="1994227"/>
            <a:ext cx="448862" cy="0"/>
          </a:xfrm>
          <a:prstGeom prst="straightConnector1">
            <a:avLst/>
          </a:prstGeom>
          <a:ln w="25400"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549C8AE-25DC-9F43-9898-795D308D1101}"/>
              </a:ext>
            </a:extLst>
          </p:cNvPr>
          <p:cNvSpPr txBox="1"/>
          <p:nvPr/>
        </p:nvSpPr>
        <p:spPr>
          <a:xfrm>
            <a:off x="10809387" y="1884951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货流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路径</a:t>
            </a:r>
            <a:endParaRPr lang="en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9EC3B0EA-8283-1044-86B7-71B3A477DA0B}"/>
              </a:ext>
            </a:extLst>
          </p:cNvPr>
          <p:cNvSpPr/>
          <p:nvPr/>
        </p:nvSpPr>
        <p:spPr>
          <a:xfrm>
            <a:off x="10842095" y="1853560"/>
            <a:ext cx="1065545" cy="262224"/>
          </a:xfrm>
          <a:prstGeom prst="roundRect">
            <a:avLst/>
          </a:prstGeom>
          <a:noFill/>
          <a:ln w="95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0193B751-1806-1F48-B739-FDE33386722D}"/>
              </a:ext>
            </a:extLst>
          </p:cNvPr>
          <p:cNvSpPr txBox="1"/>
          <p:nvPr/>
        </p:nvSpPr>
        <p:spPr>
          <a:xfrm>
            <a:off x="9799041" y="3206208"/>
            <a:ext cx="187583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50/B10</a:t>
            </a:r>
            <a:r>
              <a:rPr lang="zh-CN" altLang="en-US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经营合规阻断问题</a:t>
            </a:r>
            <a:endParaRPr lang="en-CN" sz="105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59" name="Elbow Connector 158">
            <a:extLst>
              <a:ext uri="{FF2B5EF4-FFF2-40B4-BE49-F238E27FC236}">
                <a16:creationId xmlns:a16="http://schemas.microsoft.com/office/drawing/2014/main" id="{7B7FEEB3-9B7D-4842-BAC0-26ED023838FD}"/>
              </a:ext>
            </a:extLst>
          </p:cNvPr>
          <p:cNvCxnSpPr>
            <a:stCxn id="91" idx="1"/>
            <a:endCxn id="14" idx="0"/>
          </p:cNvCxnSpPr>
          <p:nvPr/>
        </p:nvCxnSpPr>
        <p:spPr>
          <a:xfrm rot="10800000" flipV="1">
            <a:off x="614430" y="2163506"/>
            <a:ext cx="792671" cy="786059"/>
          </a:xfrm>
          <a:prstGeom prst="bentConnector2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Elbow Connector 162">
            <a:extLst>
              <a:ext uri="{FF2B5EF4-FFF2-40B4-BE49-F238E27FC236}">
                <a16:creationId xmlns:a16="http://schemas.microsoft.com/office/drawing/2014/main" id="{BEDA0D07-FA4F-F648-AF00-426FDFA9CA39}"/>
              </a:ext>
            </a:extLst>
          </p:cNvPr>
          <p:cNvCxnSpPr>
            <a:stCxn id="89" idx="1"/>
            <a:endCxn id="15" idx="2"/>
          </p:cNvCxnSpPr>
          <p:nvPr/>
        </p:nvCxnSpPr>
        <p:spPr>
          <a:xfrm rot="10800000">
            <a:off x="614430" y="3534954"/>
            <a:ext cx="792671" cy="651143"/>
          </a:xfrm>
          <a:prstGeom prst="bentConnector2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Oval 135">
            <a:extLst>
              <a:ext uri="{FF2B5EF4-FFF2-40B4-BE49-F238E27FC236}">
                <a16:creationId xmlns:a16="http://schemas.microsoft.com/office/drawing/2014/main" id="{9F451DC6-68A6-F440-8121-B6148A03E35F}"/>
              </a:ext>
            </a:extLst>
          </p:cNvPr>
          <p:cNvSpPr/>
          <p:nvPr/>
        </p:nvSpPr>
        <p:spPr>
          <a:xfrm>
            <a:off x="1576970" y="4853279"/>
            <a:ext cx="914400" cy="834211"/>
          </a:xfrm>
          <a:prstGeom prst="ellipse">
            <a:avLst/>
          </a:prstGeom>
          <a:solidFill>
            <a:schemeClr val="accent1">
              <a:lumMod val="20000"/>
              <a:lumOff val="80000"/>
              <a:alpha val="49000"/>
            </a:schemeClr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IPAY</a:t>
            </a:r>
          </a:p>
          <a:p>
            <a:pPr algn="ctr"/>
            <a:r>
              <a:rPr lang="en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SEA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D7A0BE39-FEEC-F24A-A130-C335BCDCFC3C}"/>
              </a:ext>
            </a:extLst>
          </p:cNvPr>
          <p:cNvSpPr/>
          <p:nvPr/>
        </p:nvSpPr>
        <p:spPr>
          <a:xfrm>
            <a:off x="2605469" y="4853279"/>
            <a:ext cx="914400" cy="834211"/>
          </a:xfrm>
          <a:prstGeom prst="ellipse">
            <a:avLst/>
          </a:prstGeom>
          <a:solidFill>
            <a:schemeClr val="accent1">
              <a:lumMod val="20000"/>
              <a:lumOff val="80000"/>
              <a:alpha val="49000"/>
            </a:schemeClr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9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Affiliate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88A50F47-9A84-9B45-BF2E-B12BCAF9475D}"/>
              </a:ext>
            </a:extLst>
          </p:cNvPr>
          <p:cNvSpPr/>
          <p:nvPr/>
        </p:nvSpPr>
        <p:spPr>
          <a:xfrm>
            <a:off x="3633968" y="4853279"/>
            <a:ext cx="914400" cy="834211"/>
          </a:xfrm>
          <a:prstGeom prst="ellipse">
            <a:avLst/>
          </a:prstGeom>
          <a:solidFill>
            <a:schemeClr val="accent1">
              <a:lumMod val="20000"/>
              <a:lumOff val="80000"/>
              <a:alpha val="49000"/>
            </a:schemeClr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2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3F4E7333-77B1-8545-AB80-FDE85266D354}"/>
              </a:ext>
            </a:extLst>
          </p:cNvPr>
          <p:cNvSpPr/>
          <p:nvPr/>
        </p:nvSpPr>
        <p:spPr>
          <a:xfrm>
            <a:off x="3576947" y="5085718"/>
            <a:ext cx="10284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N" sz="9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3rd</a:t>
            </a:r>
          </a:p>
          <a:p>
            <a:pPr algn="ctr"/>
            <a:r>
              <a:rPr lang="en-CN" sz="9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Collaboration</a:t>
            </a:r>
          </a:p>
        </p:txBody>
      </p:sp>
      <p:sp>
        <p:nvSpPr>
          <p:cNvPr id="171" name="Rounded Rectangle 170">
            <a:extLst>
              <a:ext uri="{FF2B5EF4-FFF2-40B4-BE49-F238E27FC236}">
                <a16:creationId xmlns:a16="http://schemas.microsoft.com/office/drawing/2014/main" id="{8F9198D9-CF90-1B44-B491-2879408CAE1D}"/>
              </a:ext>
            </a:extLst>
          </p:cNvPr>
          <p:cNvSpPr/>
          <p:nvPr/>
        </p:nvSpPr>
        <p:spPr>
          <a:xfrm>
            <a:off x="2141024" y="5948345"/>
            <a:ext cx="8958463" cy="560499"/>
          </a:xfrm>
          <a:prstGeom prst="roundRect">
            <a:avLst>
              <a:gd name="adj" fmla="val 4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9" name="Rounded Rectangle 168">
            <a:extLst>
              <a:ext uri="{FF2B5EF4-FFF2-40B4-BE49-F238E27FC236}">
                <a16:creationId xmlns:a16="http://schemas.microsoft.com/office/drawing/2014/main" id="{8E5C80B6-305C-0B48-9522-A088527BD04A}"/>
              </a:ext>
            </a:extLst>
          </p:cNvPr>
          <p:cNvSpPr/>
          <p:nvPr/>
        </p:nvSpPr>
        <p:spPr>
          <a:xfrm>
            <a:off x="2288847" y="5997782"/>
            <a:ext cx="4251675" cy="461624"/>
          </a:xfrm>
          <a:prstGeom prst="roundRect">
            <a:avLst>
              <a:gd name="adj" fmla="val 4667"/>
            </a:avLst>
          </a:prstGeom>
          <a:solidFill>
            <a:schemeClr val="bg1"/>
          </a:solidFill>
          <a:ln w="9525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亚洲</a:t>
            </a:r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跨境物流履约网络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（菜鸟 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and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包包战役）</a:t>
            </a:r>
            <a:endParaRPr lang="en-US" altLang="zh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0" name="Rounded Rectangle 169">
            <a:extLst>
              <a:ext uri="{FF2B5EF4-FFF2-40B4-BE49-F238E27FC236}">
                <a16:creationId xmlns:a16="http://schemas.microsoft.com/office/drawing/2014/main" id="{C1C16C49-3EA8-114F-8B54-08EC16A1C25B}"/>
              </a:ext>
            </a:extLst>
          </p:cNvPr>
          <p:cNvSpPr/>
          <p:nvPr/>
        </p:nvSpPr>
        <p:spPr>
          <a:xfrm>
            <a:off x="6688346" y="5997782"/>
            <a:ext cx="4251675" cy="461624"/>
          </a:xfrm>
          <a:prstGeom prst="roundRect">
            <a:avLst>
              <a:gd name="adj" fmla="val 4667"/>
            </a:avLst>
          </a:prstGeom>
          <a:solidFill>
            <a:schemeClr val="bg1"/>
          </a:solidFill>
          <a:ln w="9525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</a:t>
            </a:r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资金支付结算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IPAY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83" name="Picture 182">
            <a:extLst>
              <a:ext uri="{FF2B5EF4-FFF2-40B4-BE49-F238E27FC236}">
                <a16:creationId xmlns:a16="http://schemas.microsoft.com/office/drawing/2014/main" id="{C71CE65B-D91C-CC48-887B-7433B2DC4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38" y="4931219"/>
            <a:ext cx="369821" cy="369821"/>
          </a:xfrm>
          <a:prstGeom prst="rect">
            <a:avLst/>
          </a:prstGeom>
        </p:spPr>
      </p:pic>
      <p:sp>
        <p:nvSpPr>
          <p:cNvPr id="184" name="TextBox 183">
            <a:extLst>
              <a:ext uri="{FF2B5EF4-FFF2-40B4-BE49-F238E27FC236}">
                <a16:creationId xmlns:a16="http://schemas.microsoft.com/office/drawing/2014/main" id="{4215EB24-3B60-B442-B7F6-BF1F4EF5343F}"/>
              </a:ext>
            </a:extLst>
          </p:cNvPr>
          <p:cNvSpPr txBox="1"/>
          <p:nvPr/>
        </p:nvSpPr>
        <p:spPr>
          <a:xfrm>
            <a:off x="198015" y="5270385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跨境</a:t>
            </a:r>
            <a:r>
              <a:rPr lang="zh-CN" altLang="en-CN" sz="1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消费者</a:t>
            </a:r>
            <a:endParaRPr lang="en-CN" sz="1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6" name="Triangle 185">
            <a:extLst>
              <a:ext uri="{FF2B5EF4-FFF2-40B4-BE49-F238E27FC236}">
                <a16:creationId xmlns:a16="http://schemas.microsoft.com/office/drawing/2014/main" id="{7238BBBE-C20E-8F43-9A3B-1C6FBD2044F0}"/>
              </a:ext>
            </a:extLst>
          </p:cNvPr>
          <p:cNvSpPr/>
          <p:nvPr/>
        </p:nvSpPr>
        <p:spPr>
          <a:xfrm rot="16200000">
            <a:off x="922416" y="5156095"/>
            <a:ext cx="791932" cy="228579"/>
          </a:xfrm>
          <a:prstGeom prst="triangle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88" name="Elbow Connector 187">
            <a:extLst>
              <a:ext uri="{FF2B5EF4-FFF2-40B4-BE49-F238E27FC236}">
                <a16:creationId xmlns:a16="http://schemas.microsoft.com/office/drawing/2014/main" id="{8A5A49E3-BB12-5E44-9B84-FC49BCA8A2B8}"/>
              </a:ext>
            </a:extLst>
          </p:cNvPr>
          <p:cNvCxnSpPr>
            <a:stCxn id="184" idx="2"/>
            <a:endCxn id="171" idx="1"/>
          </p:cNvCxnSpPr>
          <p:nvPr/>
        </p:nvCxnSpPr>
        <p:spPr>
          <a:xfrm rot="16200000" flipH="1">
            <a:off x="1019992" y="5107562"/>
            <a:ext cx="711989" cy="1530075"/>
          </a:xfrm>
          <a:prstGeom prst="bentConnector2">
            <a:avLst/>
          </a:prstGeom>
          <a:ln>
            <a:solidFill>
              <a:schemeClr val="accent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Elbow Connector 189">
            <a:extLst>
              <a:ext uri="{FF2B5EF4-FFF2-40B4-BE49-F238E27FC236}">
                <a16:creationId xmlns:a16="http://schemas.microsoft.com/office/drawing/2014/main" id="{A273D652-4F9A-C748-AF36-76DE592AF597}"/>
              </a:ext>
            </a:extLst>
          </p:cNvPr>
          <p:cNvCxnSpPr>
            <a:cxnSpLocks/>
            <a:stCxn id="171" idx="3"/>
          </p:cNvCxnSpPr>
          <p:nvPr/>
        </p:nvCxnSpPr>
        <p:spPr>
          <a:xfrm flipV="1">
            <a:off x="11099487" y="4507431"/>
            <a:ext cx="584218" cy="1721164"/>
          </a:xfrm>
          <a:prstGeom prst="bentConnector2">
            <a:avLst/>
          </a:prstGeom>
          <a:ln>
            <a:solidFill>
              <a:schemeClr val="accent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2" name="Picture 191">
            <a:extLst>
              <a:ext uri="{FF2B5EF4-FFF2-40B4-BE49-F238E27FC236}">
                <a16:creationId xmlns:a16="http://schemas.microsoft.com/office/drawing/2014/main" id="{71C4790D-2CD7-9444-BC05-566CDE3BAC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607" y="6046219"/>
            <a:ext cx="324000" cy="324000"/>
          </a:xfrm>
          <a:prstGeom prst="rect">
            <a:avLst/>
          </a:prstGeom>
        </p:spPr>
      </p:pic>
      <p:pic>
        <p:nvPicPr>
          <p:cNvPr id="194" name="Picture 193">
            <a:extLst>
              <a:ext uri="{FF2B5EF4-FFF2-40B4-BE49-F238E27FC236}">
                <a16:creationId xmlns:a16="http://schemas.microsoft.com/office/drawing/2014/main" id="{130C5536-9F07-7B45-A545-FC6D67C69C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285" y="6066594"/>
            <a:ext cx="324000" cy="324000"/>
          </a:xfrm>
          <a:prstGeom prst="rect">
            <a:avLst/>
          </a:prstGeom>
        </p:spPr>
      </p:pic>
      <p:sp>
        <p:nvSpPr>
          <p:cNvPr id="197" name="Oval 196">
            <a:extLst>
              <a:ext uri="{FF2B5EF4-FFF2-40B4-BE49-F238E27FC236}">
                <a16:creationId xmlns:a16="http://schemas.microsoft.com/office/drawing/2014/main" id="{266316CB-8593-8141-9F48-D3BC9DA6C032}"/>
              </a:ext>
            </a:extLst>
          </p:cNvPr>
          <p:cNvSpPr/>
          <p:nvPr/>
        </p:nvSpPr>
        <p:spPr>
          <a:xfrm>
            <a:off x="774103" y="6076842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订单</a:t>
            </a:r>
            <a:endParaRPr lang="en-CN" sz="9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F380B128-F399-3E44-99A0-36E008891B7B}"/>
              </a:ext>
            </a:extLst>
          </p:cNvPr>
          <p:cNvSpPr/>
          <p:nvPr/>
        </p:nvSpPr>
        <p:spPr>
          <a:xfrm>
            <a:off x="1168256" y="6076842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支付</a:t>
            </a:r>
            <a:endParaRPr lang="en-CN" sz="9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85E89A14-1674-5841-9A67-A0DD97BDF5BB}"/>
              </a:ext>
            </a:extLst>
          </p:cNvPr>
          <p:cNvSpPr/>
          <p:nvPr/>
        </p:nvSpPr>
        <p:spPr>
          <a:xfrm>
            <a:off x="11533580" y="5372262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履约</a:t>
            </a:r>
            <a:endParaRPr lang="en-CN" sz="9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46B1D85F-8912-194A-BE6A-B8203DD9EAD2}"/>
              </a:ext>
            </a:extLst>
          </p:cNvPr>
          <p:cNvSpPr/>
          <p:nvPr/>
        </p:nvSpPr>
        <p:spPr>
          <a:xfrm>
            <a:off x="11534091" y="5745968"/>
            <a:ext cx="300251" cy="300251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结算</a:t>
            </a:r>
            <a:endParaRPr lang="en-CN" sz="900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1" name="Rounded Rectangle 200">
            <a:extLst>
              <a:ext uri="{FF2B5EF4-FFF2-40B4-BE49-F238E27FC236}">
                <a16:creationId xmlns:a16="http://schemas.microsoft.com/office/drawing/2014/main" id="{74CC15E9-0F70-944C-847B-6B93C5E8AA28}"/>
              </a:ext>
            </a:extLst>
          </p:cNvPr>
          <p:cNvSpPr/>
          <p:nvPr/>
        </p:nvSpPr>
        <p:spPr>
          <a:xfrm>
            <a:off x="8724566" y="5024041"/>
            <a:ext cx="2389459" cy="553998"/>
          </a:xfrm>
          <a:prstGeom prst="roundRect">
            <a:avLst>
              <a:gd name="adj" fmla="val 4667"/>
            </a:avLst>
          </a:prstGeom>
          <a:solidFill>
            <a:schemeClr val="accent1">
              <a:lumMod val="20000"/>
              <a:lumOff val="80000"/>
              <a:alpha val="49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小程序运行载体容器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小程序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SDK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H5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03" name="Elbow Connector 202">
            <a:extLst>
              <a:ext uri="{FF2B5EF4-FFF2-40B4-BE49-F238E27FC236}">
                <a16:creationId xmlns:a16="http://schemas.microsoft.com/office/drawing/2014/main" id="{9CA09B29-4424-4543-9DD1-5473E322BF99}"/>
              </a:ext>
            </a:extLst>
          </p:cNvPr>
          <p:cNvCxnSpPr>
            <a:cxnSpLocks/>
            <a:stCxn id="43" idx="2"/>
            <a:endCxn id="201" idx="0"/>
          </p:cNvCxnSpPr>
          <p:nvPr/>
        </p:nvCxnSpPr>
        <p:spPr>
          <a:xfrm rot="16200000" flipH="1">
            <a:off x="6894970" y="1999715"/>
            <a:ext cx="560946" cy="5487705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Rounded Rectangle 204">
            <a:extLst>
              <a:ext uri="{FF2B5EF4-FFF2-40B4-BE49-F238E27FC236}">
                <a16:creationId xmlns:a16="http://schemas.microsoft.com/office/drawing/2014/main" id="{2B79233C-A4FA-6E47-8F05-0E85299B3EB6}"/>
              </a:ext>
            </a:extLst>
          </p:cNvPr>
          <p:cNvSpPr/>
          <p:nvPr/>
        </p:nvSpPr>
        <p:spPr>
          <a:xfrm>
            <a:off x="5901014" y="5024041"/>
            <a:ext cx="2389459" cy="553998"/>
          </a:xfrm>
          <a:prstGeom prst="roundRect">
            <a:avLst>
              <a:gd name="adj" fmla="val 4667"/>
            </a:avLst>
          </a:prstGeom>
          <a:solidFill>
            <a:schemeClr val="accent1">
              <a:lumMod val="20000"/>
              <a:lumOff val="80000"/>
              <a:alpha val="49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商业杠杆促进场景化合作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CPS / CPA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8" name="Triangle 207">
            <a:extLst>
              <a:ext uri="{FF2B5EF4-FFF2-40B4-BE49-F238E27FC236}">
                <a16:creationId xmlns:a16="http://schemas.microsoft.com/office/drawing/2014/main" id="{47E6924F-C6F4-BD45-AFE3-D0FBF08BD70C}"/>
              </a:ext>
            </a:extLst>
          </p:cNvPr>
          <p:cNvSpPr/>
          <p:nvPr/>
        </p:nvSpPr>
        <p:spPr>
          <a:xfrm rot="16200000">
            <a:off x="8311097" y="5206023"/>
            <a:ext cx="369332" cy="228579"/>
          </a:xfrm>
          <a:prstGeom prst="triangle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4A9C6743-ACD6-1643-942E-6EF22283A7B5}"/>
              </a:ext>
            </a:extLst>
          </p:cNvPr>
          <p:cNvSpPr txBox="1"/>
          <p:nvPr/>
        </p:nvSpPr>
        <p:spPr>
          <a:xfrm>
            <a:off x="4865968" y="5174082"/>
            <a:ext cx="68320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Plant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to</a:t>
            </a:r>
            <a:endParaRPr lang="en-CN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51C8D089-6B28-E74A-9A6A-D5D069E9271D}"/>
              </a:ext>
            </a:extLst>
          </p:cNvPr>
          <p:cNvSpPr txBox="1"/>
          <p:nvPr/>
        </p:nvSpPr>
        <p:spPr>
          <a:xfrm>
            <a:off x="6911103" y="4605514"/>
            <a:ext cx="436338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CN" sz="1100" dirty="0"/>
              <a:t>fy</a:t>
            </a:r>
            <a:r>
              <a:rPr lang="en-US" altLang="zh-CN" sz="1100" dirty="0"/>
              <a:t>22</a:t>
            </a:r>
            <a:endParaRPr lang="en-CN" sz="1100" dirty="0"/>
          </a:p>
        </p:txBody>
      </p:sp>
    </p:spTree>
    <p:extLst>
      <p:ext uri="{BB962C8B-B14F-4D97-AF65-F5344CB8AC3E}">
        <p14:creationId xmlns:p14="http://schemas.microsoft.com/office/powerpoint/2010/main" val="3981177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6C3DE49B-AB32-3245-84AE-D8FB30CAA45E}"/>
              </a:ext>
            </a:extLst>
          </p:cNvPr>
          <p:cNvSpPr/>
          <p:nvPr/>
        </p:nvSpPr>
        <p:spPr>
          <a:xfrm>
            <a:off x="10467512" y="5694789"/>
            <a:ext cx="1512000" cy="990816"/>
          </a:xfrm>
          <a:prstGeom prst="roundRect">
            <a:avLst>
              <a:gd name="adj" fmla="val 787"/>
            </a:avLst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8F4C7416-CCA6-4246-9BBF-C9ABDD730B3D}"/>
              </a:ext>
            </a:extLst>
          </p:cNvPr>
          <p:cNvSpPr/>
          <p:nvPr/>
        </p:nvSpPr>
        <p:spPr>
          <a:xfrm>
            <a:off x="8870680" y="1727358"/>
            <a:ext cx="1587689" cy="4958246"/>
          </a:xfrm>
          <a:prstGeom prst="roundRect">
            <a:avLst>
              <a:gd name="adj" fmla="val 787"/>
            </a:avLst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21957" y="246645"/>
            <a:ext cx="2781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FY21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业务战略落地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A3549F42-CBA8-F24F-9ECF-699EB0DF37EC}"/>
              </a:ext>
            </a:extLst>
          </p:cNvPr>
          <p:cNvSpPr/>
          <p:nvPr/>
        </p:nvSpPr>
        <p:spPr>
          <a:xfrm>
            <a:off x="321564" y="846166"/>
            <a:ext cx="11384280" cy="768096"/>
          </a:xfrm>
          <a:prstGeom prst="triangl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29B214AC-AF02-A349-8BCD-21777AE6DB62}"/>
              </a:ext>
            </a:extLst>
          </p:cNvPr>
          <p:cNvGrpSpPr/>
          <p:nvPr/>
        </p:nvGrpSpPr>
        <p:grpSpPr>
          <a:xfrm>
            <a:off x="10499625" y="1723760"/>
            <a:ext cx="1457565" cy="3887453"/>
            <a:chOff x="10627638" y="1796912"/>
            <a:chExt cx="1316712" cy="38874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D533FEC-74CE-AA4C-BA74-59D3D8B8EB8D}"/>
                </a:ext>
              </a:extLst>
            </p:cNvPr>
            <p:cNvSpPr/>
            <p:nvPr/>
          </p:nvSpPr>
          <p:spPr>
            <a:xfrm>
              <a:off x="10654284" y="1796912"/>
              <a:ext cx="1290066" cy="388745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B59CAAB-9314-1240-9895-81CA184740A2}"/>
                </a:ext>
              </a:extLst>
            </p:cNvPr>
            <p:cNvSpPr txBox="1"/>
            <p:nvPr/>
          </p:nvSpPr>
          <p:spPr>
            <a:xfrm>
              <a:off x="10654284" y="1796912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克雷达</a:t>
              </a:r>
              <a:endParaRPr lang="en-CN" sz="16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CCD4C4-2AF8-FA48-A205-687BEAC8E59F}"/>
                </a:ext>
              </a:extLst>
            </p:cNvPr>
            <p:cNvSpPr txBox="1"/>
            <p:nvPr/>
          </p:nvSpPr>
          <p:spPr>
            <a:xfrm>
              <a:off x="10627638" y="2132554"/>
              <a:ext cx="10009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CN" sz="1200" b="1" i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善后</a:t>
              </a:r>
              <a:r>
                <a:rPr lang="zh-CN" altLang="en-US" sz="1200" b="1" i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工作小组</a:t>
              </a:r>
              <a:endParaRPr lang="en-CN" sz="1200" b="1" i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078ED81E-422A-CA49-9218-0A61274D0DEB}"/>
                </a:ext>
              </a:extLst>
            </p:cNvPr>
            <p:cNvSpPr/>
            <p:nvPr/>
          </p:nvSpPr>
          <p:spPr>
            <a:xfrm>
              <a:off x="10746471" y="2462845"/>
              <a:ext cx="1116953" cy="564700"/>
            </a:xfrm>
            <a:prstGeom prst="roundRect">
              <a:avLst>
                <a:gd name="adj" fmla="val 6951"/>
              </a:avLst>
            </a:prstGeom>
            <a:solidFill>
              <a:schemeClr val="bg1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1600"/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DB79E9AF-7895-124D-A704-49B954290B81}"/>
                </a:ext>
              </a:extLst>
            </p:cNvPr>
            <p:cNvSpPr/>
            <p:nvPr/>
          </p:nvSpPr>
          <p:spPr>
            <a:xfrm>
              <a:off x="10746471" y="3265617"/>
              <a:ext cx="1116953" cy="564700"/>
            </a:xfrm>
            <a:prstGeom prst="roundRect">
              <a:avLst>
                <a:gd name="adj" fmla="val 6951"/>
              </a:avLst>
            </a:prstGeom>
            <a:solidFill>
              <a:schemeClr val="bg1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1600"/>
            </a:p>
          </p:txBody>
        </p:sp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6762CAA6-2723-E648-AE0E-06F1F361A297}"/>
                </a:ext>
              </a:extLst>
            </p:cNvPr>
            <p:cNvSpPr/>
            <p:nvPr/>
          </p:nvSpPr>
          <p:spPr>
            <a:xfrm>
              <a:off x="10746471" y="4068389"/>
              <a:ext cx="1116953" cy="564700"/>
            </a:xfrm>
            <a:prstGeom prst="roundRect">
              <a:avLst>
                <a:gd name="adj" fmla="val 6951"/>
              </a:avLst>
            </a:prstGeom>
            <a:solidFill>
              <a:schemeClr val="bg1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1600"/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1FC3DF1A-DD19-FC49-8973-C334CAAD8F25}"/>
                </a:ext>
              </a:extLst>
            </p:cNvPr>
            <p:cNvSpPr/>
            <p:nvPr/>
          </p:nvSpPr>
          <p:spPr>
            <a:xfrm>
              <a:off x="10746471" y="4871161"/>
              <a:ext cx="1116953" cy="564700"/>
            </a:xfrm>
            <a:prstGeom prst="roundRect">
              <a:avLst>
                <a:gd name="adj" fmla="val 6951"/>
              </a:avLst>
            </a:prstGeom>
            <a:solidFill>
              <a:schemeClr val="bg1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1600" dirty="0"/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087F0D8-0628-8A4E-AC7F-2442ADDD5495}"/>
                </a:ext>
              </a:extLst>
            </p:cNvPr>
            <p:cNvCxnSpPr>
              <a:cxnSpLocks/>
              <a:endCxn id="33" idx="0"/>
            </p:cNvCxnSpPr>
            <p:nvPr/>
          </p:nvCxnSpPr>
          <p:spPr>
            <a:xfrm>
              <a:off x="11299317" y="3027545"/>
              <a:ext cx="5631" cy="23807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56872358-B9B0-5042-89B8-0A3F73FD9AA5}"/>
                </a:ext>
              </a:extLst>
            </p:cNvPr>
            <p:cNvCxnSpPr>
              <a:cxnSpLocks/>
              <a:stCxn id="33" idx="2"/>
              <a:endCxn id="34" idx="0"/>
            </p:cNvCxnSpPr>
            <p:nvPr/>
          </p:nvCxnSpPr>
          <p:spPr>
            <a:xfrm>
              <a:off x="11304948" y="3830317"/>
              <a:ext cx="0" cy="23807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E81103C9-0FEF-5E4B-8A52-50A588B2413F}"/>
                </a:ext>
              </a:extLst>
            </p:cNvPr>
            <p:cNvCxnSpPr>
              <a:cxnSpLocks/>
              <a:stCxn id="34" idx="2"/>
              <a:endCxn id="35" idx="0"/>
            </p:cNvCxnSpPr>
            <p:nvPr/>
          </p:nvCxnSpPr>
          <p:spPr>
            <a:xfrm>
              <a:off x="11304948" y="4633089"/>
              <a:ext cx="0" cy="23807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0F825F2-7F9F-2A48-B81B-2FEB987F22BB}"/>
                </a:ext>
              </a:extLst>
            </p:cNvPr>
            <p:cNvSpPr txBox="1"/>
            <p:nvPr/>
          </p:nvSpPr>
          <p:spPr>
            <a:xfrm>
              <a:off x="10697296" y="4851534"/>
              <a:ext cx="65594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b="1" dirty="0"/>
                <a:t>2021.06</a:t>
              </a:r>
              <a:endParaRPr lang="en-CN" sz="1100" b="1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3E67318-5069-7A4E-8138-DE04C5AEB02A}"/>
                </a:ext>
              </a:extLst>
            </p:cNvPr>
            <p:cNvSpPr txBox="1"/>
            <p:nvPr/>
          </p:nvSpPr>
          <p:spPr>
            <a:xfrm>
              <a:off x="10697295" y="5042735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财务清算彻底完成</a:t>
              </a:r>
              <a:endPara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CN" altLang="en-US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经营主体注销完成</a:t>
              </a:r>
              <a:endParaRPr 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64ABBCF-1571-BC48-818D-9A4D8BADC249}"/>
                </a:ext>
              </a:extLst>
            </p:cNvPr>
            <p:cNvSpPr txBox="1"/>
            <p:nvPr/>
          </p:nvSpPr>
          <p:spPr>
            <a:xfrm>
              <a:off x="10697296" y="2445758"/>
              <a:ext cx="65594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b="1" dirty="0"/>
                <a:t>2020.10</a:t>
              </a:r>
              <a:endParaRPr lang="en-CN" sz="1100" b="1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552B239-EC5C-A949-8E78-6378919FFFD1}"/>
                </a:ext>
              </a:extLst>
            </p:cNvPr>
            <p:cNvSpPr txBox="1"/>
            <p:nvPr/>
          </p:nvSpPr>
          <p:spPr>
            <a:xfrm>
              <a:off x="10697295" y="2636959"/>
              <a:ext cx="12073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CN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全员</a:t>
              </a:r>
              <a:r>
                <a:rPr lang="zh-CN" altLang="en-US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沟通及市场</a:t>
              </a:r>
              <a:r>
                <a:rPr lang="en-US" altLang="zh-CN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PR</a:t>
              </a:r>
            </a:p>
            <a:p>
              <a:r>
                <a:rPr lang="zh-CN" altLang="en-CN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下单</a:t>
              </a:r>
              <a:r>
                <a:rPr lang="en-US" altLang="zh-CN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lang="zh-CN" altLang="en-US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发品</a:t>
              </a:r>
              <a:r>
                <a:rPr lang="en-US" altLang="zh-CN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lang="zh-CN" altLang="en-US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入驻阻断</a:t>
              </a:r>
              <a:endParaRPr 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16BAB-173E-E94B-8605-9DED62E58006}"/>
                </a:ext>
              </a:extLst>
            </p:cNvPr>
            <p:cNvSpPr txBox="1"/>
            <p:nvPr/>
          </p:nvSpPr>
          <p:spPr>
            <a:xfrm>
              <a:off x="10697296" y="3266154"/>
              <a:ext cx="64633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1000"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r>
                <a:rPr lang="zh-CN" altLang="en-US" sz="900" b="1" dirty="0"/>
                <a:t>履约完毕</a:t>
              </a:r>
              <a:endParaRPr lang="en-CN" sz="900" b="1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B14167B-49F1-9043-BC2A-BA05B799FECC}"/>
                </a:ext>
              </a:extLst>
            </p:cNvPr>
            <p:cNvSpPr txBox="1"/>
            <p:nvPr/>
          </p:nvSpPr>
          <p:spPr>
            <a:xfrm>
              <a:off x="10697295" y="3439067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商家清算退出</a:t>
              </a:r>
              <a:endPara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en-US" altLang="zh-CN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B/C</a:t>
              </a:r>
              <a:r>
                <a:rPr lang="zh-CN" altLang="en-US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流量入口关停</a:t>
              </a:r>
              <a:endParaRPr 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7E50A6B-F35A-B74F-B10D-8C2EE96548BE}"/>
                </a:ext>
              </a:extLst>
            </p:cNvPr>
            <p:cNvSpPr txBox="1"/>
            <p:nvPr/>
          </p:nvSpPr>
          <p:spPr>
            <a:xfrm>
              <a:off x="10697296" y="4067050"/>
              <a:ext cx="98616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B/C/P</a:t>
              </a:r>
              <a:r>
                <a:rPr lang="zh-CN" altLang="en-US" sz="9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业务停止</a:t>
              </a:r>
              <a:endParaRPr lang="en-CN" sz="9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09B44FC-BCA9-8446-8916-6888C90450D2}"/>
                </a:ext>
              </a:extLst>
            </p:cNvPr>
            <p:cNvSpPr txBox="1"/>
            <p:nvPr/>
          </p:nvSpPr>
          <p:spPr>
            <a:xfrm>
              <a:off x="10697295" y="4239963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业务运营体系关停</a:t>
              </a:r>
              <a:endPara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CN" altLang="en-US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留存数据</a:t>
              </a:r>
              <a:r>
                <a:rPr lang="zh-CN" altLang="en-CN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合规</a:t>
              </a:r>
              <a:r>
                <a:rPr lang="zh-CN" altLang="en-US" sz="9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处理</a:t>
              </a:r>
              <a:endParaRPr 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6DA5A41C-19EE-3A4C-801A-613CE18A7566}"/>
              </a:ext>
            </a:extLst>
          </p:cNvPr>
          <p:cNvSpPr txBox="1"/>
          <p:nvPr/>
        </p:nvSpPr>
        <p:spPr>
          <a:xfrm>
            <a:off x="726974" y="905777"/>
            <a:ext cx="105734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天猫淘宝海外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fy21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财年业务目标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CN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香港</a:t>
            </a:r>
            <a:r>
              <a:rPr lang="zh-CN" altLang="en-US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本对本上线实现</a:t>
            </a:r>
            <a:r>
              <a:rPr lang="en-US" altLang="zh-CN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8,000W</a:t>
            </a:r>
            <a:r>
              <a:rPr lang="zh-CN" altLang="en-US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港币</a:t>
            </a:r>
            <a:r>
              <a:rPr lang="en-US" altLang="zh-CN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GMV</a:t>
            </a:r>
            <a:r>
              <a:rPr lang="zh-CN" altLang="en-US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、包包日均</a:t>
            </a:r>
            <a:r>
              <a:rPr lang="en-US" altLang="zh-CN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8,000</a:t>
            </a:r>
            <a:r>
              <a:rPr lang="zh-CN" altLang="en-US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单</a:t>
            </a:r>
            <a:r>
              <a:rPr lang="en-US" altLang="zh-CN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天且损益平衡、巴拿马</a:t>
            </a:r>
            <a:r>
              <a:rPr lang="en-US" altLang="zh-CN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马来站上线、国家站</a:t>
            </a:r>
            <a:r>
              <a:rPr lang="en-US" altLang="zh-CN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4.0</a:t>
            </a:r>
            <a:r>
              <a:rPr lang="zh-CN" altLang="en-US" sz="1400" b="1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、物流网络能力升级</a:t>
            </a:r>
            <a:endParaRPr lang="en-CN" sz="1400" b="1" i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D08C4E70-86DE-7841-9777-5386A65BFE11}"/>
              </a:ext>
            </a:extLst>
          </p:cNvPr>
          <p:cNvGrpSpPr/>
          <p:nvPr/>
        </p:nvGrpSpPr>
        <p:grpSpPr>
          <a:xfrm>
            <a:off x="172352" y="1723760"/>
            <a:ext cx="2854115" cy="3741639"/>
            <a:chOff x="321564" y="1796912"/>
            <a:chExt cx="3125724" cy="374435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A759C59-EFC3-A648-9223-EE0222DCE9B7}"/>
                </a:ext>
              </a:extLst>
            </p:cNvPr>
            <p:cNvSpPr/>
            <p:nvPr/>
          </p:nvSpPr>
          <p:spPr>
            <a:xfrm>
              <a:off x="321564" y="1796915"/>
              <a:ext cx="3125724" cy="37443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84C6E6A-22CA-2945-A325-AFAD2F2D0EA6}"/>
                </a:ext>
              </a:extLst>
            </p:cNvPr>
            <p:cNvSpPr txBox="1"/>
            <p:nvPr/>
          </p:nvSpPr>
          <p:spPr>
            <a:xfrm>
              <a:off x="321564" y="1796912"/>
              <a:ext cx="16017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1.</a:t>
              </a:r>
              <a:r>
                <a:rPr lang="zh-CN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亚洲</a:t>
              </a:r>
              <a:r>
                <a:rPr lang="zh-CN" altLang="en-CN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包包</a:t>
              </a:r>
              <a:r>
                <a:rPr lang="zh-CN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战役</a:t>
              </a:r>
              <a:endParaRPr lang="en-CN" sz="16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8F62BCE-550C-4B4E-97C8-5AC37D5046F7}"/>
                </a:ext>
              </a:extLst>
            </p:cNvPr>
            <p:cNvSpPr txBox="1"/>
            <p:nvPr/>
          </p:nvSpPr>
          <p:spPr>
            <a:xfrm>
              <a:off x="321564" y="2132557"/>
              <a:ext cx="12618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CN" sz="1200" b="1" i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业务</a:t>
              </a:r>
              <a:r>
                <a:rPr lang="zh-CN" altLang="en-US" sz="1200" b="1" i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主将：沛汐</a:t>
              </a:r>
              <a:endParaRPr lang="en-CN" sz="1200" b="1" i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EF84B8F-6E4C-CA47-89C0-B3C2B39777A8}"/>
                </a:ext>
              </a:extLst>
            </p:cNvPr>
            <p:cNvSpPr txBox="1"/>
            <p:nvPr/>
          </p:nvSpPr>
          <p:spPr>
            <a:xfrm>
              <a:off x="321564" y="2411189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财年目标：</a:t>
              </a:r>
              <a:endParaRPr lang="en-CN" sz="1200" b="1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FAFE3F-C1E9-BD47-A10C-CAF5BE775B2F}"/>
                </a:ext>
              </a:extLst>
            </p:cNvPr>
            <p:cNvSpPr txBox="1"/>
            <p:nvPr/>
          </p:nvSpPr>
          <p:spPr>
            <a:xfrm>
              <a:off x="321564" y="3306893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关键策略：</a:t>
              </a:r>
              <a:endParaRPr lang="en-CN" sz="1200" b="1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8E35E60-0CA6-A247-A249-EF3247A306A9}"/>
                </a:ext>
              </a:extLst>
            </p:cNvPr>
            <p:cNvSpPr txBox="1"/>
            <p:nvPr/>
          </p:nvSpPr>
          <p:spPr>
            <a:xfrm>
              <a:off x="362856" y="2645265"/>
              <a:ext cx="1666369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28600" indent="-228600">
                <a:buFont typeface="+mj-lt"/>
                <a:buAutoNum type="arabicPeriod"/>
              </a:pPr>
              <a:r>
                <a:rPr lang="en-US" altLang="zh-CN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10,000</a:t>
              </a:r>
              <a:r>
                <a:rPr lang="zh-CN" altLang="en-US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商家入驻</a:t>
              </a:r>
              <a:endParaRPr lang="en-US" altLang="zh-CN" sz="105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228600" indent="-228600">
                <a:buFont typeface="+mj-lt"/>
                <a:buAutoNum type="arabicPeriod"/>
              </a:pPr>
              <a:r>
                <a:rPr lang="zh-CN" altLang="en-US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日均单量</a:t>
              </a:r>
              <a:r>
                <a:rPr lang="en-US" altLang="zh-CN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8000</a:t>
              </a:r>
              <a:r>
                <a:rPr lang="zh-CN" altLang="en-US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单</a:t>
              </a:r>
              <a:endParaRPr lang="en-US" altLang="zh-CN" sz="105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228600" indent="-228600">
                <a:buFont typeface="+mj-lt"/>
                <a:buAutoNum type="arabicPeriod"/>
              </a:pPr>
              <a:r>
                <a:rPr lang="zh-CN" altLang="en-US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损益平衡（</a:t>
              </a:r>
              <a:r>
                <a:rPr lang="en-US" altLang="zh-CN" sz="1050" u="sng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+</a:t>
              </a:r>
              <a:r>
                <a:rPr lang="en-US" altLang="zh-CN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2%</a:t>
              </a:r>
              <a:r>
                <a:rPr lang="zh-CN" altLang="en-US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）</a:t>
              </a:r>
              <a:endParaRPr lang="en-CN" sz="105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1D75B30-35A4-1746-B0DC-D298D3774289}"/>
                </a:ext>
              </a:extLst>
            </p:cNvPr>
            <p:cNvCxnSpPr/>
            <p:nvPr/>
          </p:nvCxnSpPr>
          <p:spPr>
            <a:xfrm>
              <a:off x="321564" y="3265617"/>
              <a:ext cx="3125724" cy="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45B94021-1D93-AC4F-9B20-BC907C597478}"/>
                </a:ext>
              </a:extLst>
            </p:cNvPr>
            <p:cNvSpPr txBox="1"/>
            <p:nvPr/>
          </p:nvSpPr>
          <p:spPr>
            <a:xfrm>
              <a:off x="348562" y="3523132"/>
              <a:ext cx="2662118" cy="19983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CN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用户</a:t>
              </a:r>
              <a:r>
                <a:rPr lang="zh-CN" altLang="en-US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包邮包退全链路体验升级</a:t>
              </a:r>
              <a:endParaRPr lang="en-US" altLang="zh-CN" sz="105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下单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物流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服务体验优化</a:t>
              </a:r>
              <a:endPara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包包心智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升级（跨境百亿补贴）</a:t>
              </a:r>
              <a:endPara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171450" indent="-171450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新</a:t>
              </a:r>
              <a:r>
                <a:rPr lang="zh-CN" altLang="en-CN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开</a:t>
              </a:r>
              <a:r>
                <a:rPr lang="zh-CN" altLang="en-US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站点拓展用户</a:t>
              </a:r>
              <a:endParaRPr lang="en-US" altLang="zh-CN" sz="105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马来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日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韩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泰（暂）</a:t>
              </a:r>
              <a:endPara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171450" indent="-171450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平台损益管理能力升级</a:t>
              </a:r>
              <a:endParaRPr lang="en-US" altLang="zh-CN" sz="105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供给管理与动态佣金定价</a:t>
              </a:r>
              <a:endPara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171450" indent="-171450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品类拓展与</a:t>
              </a:r>
              <a:r>
                <a:rPr lang="en-US" altLang="zh-CN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KA</a:t>
              </a:r>
              <a:r>
                <a:rPr lang="zh-CN" altLang="en-US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卖家运营</a:t>
              </a:r>
              <a:endParaRPr lang="en-US" altLang="zh-CN" sz="105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轻小件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确定性体验，试水</a:t>
              </a:r>
              <a:r>
                <a:rPr lang="zh-CN" altLang="en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标类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大件</a:t>
              </a:r>
              <a:endPara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商家有感，标杆卖家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PR</a:t>
              </a:r>
              <a:endParaRPr 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BD377046-8CB7-5F4D-A39E-88B014A6B7BB}"/>
              </a:ext>
            </a:extLst>
          </p:cNvPr>
          <p:cNvGrpSpPr/>
          <p:nvPr/>
        </p:nvGrpSpPr>
        <p:grpSpPr>
          <a:xfrm>
            <a:off x="6039611" y="1723760"/>
            <a:ext cx="2780769" cy="3744352"/>
            <a:chOff x="7118604" y="1796912"/>
            <a:chExt cx="3134868" cy="374435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E1C72E3-184A-4142-8455-AED992F181D5}"/>
                </a:ext>
              </a:extLst>
            </p:cNvPr>
            <p:cNvSpPr/>
            <p:nvPr/>
          </p:nvSpPr>
          <p:spPr>
            <a:xfrm>
              <a:off x="7118604" y="1796913"/>
              <a:ext cx="3125724" cy="37443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A62E2AC-1B06-3A47-95A9-AB14AD722173}"/>
                </a:ext>
              </a:extLst>
            </p:cNvPr>
            <p:cNvSpPr txBox="1"/>
            <p:nvPr/>
          </p:nvSpPr>
          <p:spPr>
            <a:xfrm>
              <a:off x="7118604" y="1796912"/>
              <a:ext cx="13965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3.</a:t>
              </a:r>
              <a:r>
                <a:rPr lang="zh-CN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巴拿马战役</a:t>
              </a:r>
              <a:endParaRPr lang="en-CN" sz="16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6651E98-D505-1646-BAE3-A8F6E0716671}"/>
                </a:ext>
              </a:extLst>
            </p:cNvPr>
            <p:cNvSpPr txBox="1"/>
            <p:nvPr/>
          </p:nvSpPr>
          <p:spPr>
            <a:xfrm>
              <a:off x="7127748" y="2132555"/>
              <a:ext cx="12618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CN" sz="1200" b="1" i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业务</a:t>
              </a:r>
              <a:r>
                <a:rPr lang="zh-CN" altLang="en-US" sz="1200" b="1" i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主将：辰玮</a:t>
              </a:r>
              <a:endParaRPr lang="en-CN" sz="1200" b="1" i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AB06E48-8B55-A645-B6F0-7EF898B02DBC}"/>
                </a:ext>
              </a:extLst>
            </p:cNvPr>
            <p:cNvSpPr txBox="1"/>
            <p:nvPr/>
          </p:nvSpPr>
          <p:spPr>
            <a:xfrm>
              <a:off x="7129461" y="2409553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财年目标：</a:t>
              </a:r>
              <a:endParaRPr lang="en-CN" sz="1200" b="1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374A535-4EF6-6E41-97A9-AF34B6DAA67E}"/>
                </a:ext>
              </a:extLst>
            </p:cNvPr>
            <p:cNvSpPr txBox="1"/>
            <p:nvPr/>
          </p:nvSpPr>
          <p:spPr>
            <a:xfrm>
              <a:off x="7120191" y="3306893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关键策略：</a:t>
              </a:r>
              <a:endParaRPr lang="en-CN" sz="1200" b="1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F00CB62-AC84-344D-88D5-CC571E72D311}"/>
                </a:ext>
              </a:extLst>
            </p:cNvPr>
            <p:cNvCxnSpPr/>
            <p:nvPr/>
          </p:nvCxnSpPr>
          <p:spPr>
            <a:xfrm>
              <a:off x="7127748" y="3253268"/>
              <a:ext cx="3125724" cy="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F83E7C9-CCFD-5640-B7C7-F3578B586F92}"/>
              </a:ext>
            </a:extLst>
          </p:cNvPr>
          <p:cNvGrpSpPr/>
          <p:nvPr/>
        </p:nvGrpSpPr>
        <p:grpSpPr>
          <a:xfrm>
            <a:off x="3116580" y="1723760"/>
            <a:ext cx="2849188" cy="3744353"/>
            <a:chOff x="3720084" y="1796912"/>
            <a:chExt cx="3125724" cy="374435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8E60EF8-9A7F-4C49-9A8C-9B0744DB7BD1}"/>
                </a:ext>
              </a:extLst>
            </p:cNvPr>
            <p:cNvSpPr/>
            <p:nvPr/>
          </p:nvSpPr>
          <p:spPr>
            <a:xfrm>
              <a:off x="3720084" y="1796914"/>
              <a:ext cx="3125724" cy="37443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1216E-243F-4247-832E-E4E039C4E821}"/>
                </a:ext>
              </a:extLst>
            </p:cNvPr>
            <p:cNvSpPr txBox="1"/>
            <p:nvPr/>
          </p:nvSpPr>
          <p:spPr>
            <a:xfrm>
              <a:off x="3720084" y="1796912"/>
              <a:ext cx="11913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2.</a:t>
              </a:r>
              <a:r>
                <a:rPr lang="zh-CN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香港战役</a:t>
              </a:r>
              <a:endParaRPr lang="en-CN" sz="16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78CDD91-D205-CD43-A98D-3B1C50BA0864}"/>
                </a:ext>
              </a:extLst>
            </p:cNvPr>
            <p:cNvSpPr txBox="1"/>
            <p:nvPr/>
          </p:nvSpPr>
          <p:spPr>
            <a:xfrm>
              <a:off x="3720084" y="2132556"/>
              <a:ext cx="12618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CN" sz="1200" b="1" i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业务</a:t>
              </a:r>
              <a:r>
                <a:rPr lang="zh-CN" altLang="en-US" sz="1200" b="1" i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主将：含梦</a:t>
              </a:r>
              <a:endParaRPr lang="en-CN" sz="1200" b="1" i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62ABF5B-73AD-EB4B-B2F8-029FD371BA9E}"/>
                </a:ext>
              </a:extLst>
            </p:cNvPr>
            <p:cNvSpPr txBox="1"/>
            <p:nvPr/>
          </p:nvSpPr>
          <p:spPr>
            <a:xfrm>
              <a:off x="3720084" y="2409553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财年目标：</a:t>
              </a:r>
              <a:endParaRPr lang="en-CN" sz="1200" b="1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FCC73F7-86CB-364B-928F-6218B3868FAB}"/>
                </a:ext>
              </a:extLst>
            </p:cNvPr>
            <p:cNvSpPr txBox="1"/>
            <p:nvPr/>
          </p:nvSpPr>
          <p:spPr>
            <a:xfrm>
              <a:off x="3723259" y="3306893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关键策略：</a:t>
              </a:r>
              <a:endParaRPr lang="en-CN" sz="1200" b="1" dirty="0">
                <a:solidFill>
                  <a:schemeClr val="accent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C8991C8-E4B1-A947-B27A-005F8334B6CD}"/>
                </a:ext>
              </a:extLst>
            </p:cNvPr>
            <p:cNvCxnSpPr/>
            <p:nvPr/>
          </p:nvCxnSpPr>
          <p:spPr>
            <a:xfrm>
              <a:off x="3720084" y="3265617"/>
              <a:ext cx="3125724" cy="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9BD3D0E-CBEB-F646-8E5F-169515E65F0C}"/>
                </a:ext>
              </a:extLst>
            </p:cNvPr>
            <p:cNvSpPr txBox="1"/>
            <p:nvPr/>
          </p:nvSpPr>
          <p:spPr>
            <a:xfrm>
              <a:off x="3754642" y="2645264"/>
              <a:ext cx="2435282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28600" indent="-228600">
                <a:buFont typeface="+mj-lt"/>
                <a:buAutoNum type="arabicPeriod"/>
              </a:pPr>
              <a:r>
                <a:rPr lang="en-US" altLang="zh-CN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GMV</a:t>
              </a:r>
              <a:r>
                <a:rPr lang="zh-CN" altLang="en-US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：本对本 </a:t>
              </a:r>
              <a:r>
                <a:rPr lang="en-US" altLang="zh-CN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8,000</a:t>
              </a:r>
              <a:r>
                <a:rPr lang="zh-CN" altLang="en-US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万港币</a:t>
              </a:r>
              <a:endParaRPr lang="en-US" altLang="zh-CN" sz="105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228600" indent="-228600">
                <a:buFont typeface="+mj-lt"/>
                <a:buAutoNum type="arabicPeriod"/>
              </a:pPr>
              <a:r>
                <a:rPr lang="en-US" altLang="zh-CN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DAU</a:t>
              </a:r>
              <a:r>
                <a:rPr lang="zh-CN" altLang="en-US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：小程序 </a:t>
              </a:r>
              <a:r>
                <a:rPr lang="en-US" altLang="zh-CN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8W</a:t>
              </a:r>
            </a:p>
            <a:p>
              <a:pPr marL="228600" indent="-228600">
                <a:buFont typeface="+mj-lt"/>
                <a:buAutoNum type="arabicPeriod"/>
              </a:pPr>
              <a:r>
                <a:rPr lang="zh-CN" altLang="en-US" sz="105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能力：本对本端建设及国家复用性</a:t>
              </a:r>
              <a:endParaRPr lang="en-CN" sz="105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045E030-676F-EE4B-96A8-D8550CFA5FD4}"/>
                </a:ext>
              </a:extLst>
            </p:cNvPr>
            <p:cNvSpPr txBox="1"/>
            <p:nvPr/>
          </p:nvSpPr>
          <p:spPr>
            <a:xfrm>
              <a:off x="3766784" y="3523132"/>
              <a:ext cx="2944578" cy="19998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本对本小程序</a:t>
              </a:r>
              <a:r>
                <a:rPr lang="en-US" altLang="zh-CN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130</a:t>
              </a: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Mini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MVP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高质量体验，项目如期上线</a:t>
              </a:r>
              <a:endPara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171450" indent="-171450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本地化泛导购营销</a:t>
              </a:r>
              <a:endParaRPr lang="en-US" altLang="zh-CN" sz="105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本地内容化运营（直播等）</a:t>
              </a:r>
              <a:endPara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171450" indent="-171450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本地贸易商及品牌招商</a:t>
              </a:r>
              <a:endParaRPr lang="en-US" altLang="zh-CN" sz="105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招募国际品牌、</a:t>
              </a:r>
              <a:r>
                <a:rPr lang="en-US" altLang="zh-CN" sz="1000" dirty="0" err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HKTVMall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Seller</a:t>
              </a: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本对本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500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商家、</a:t>
              </a: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10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万商品</a:t>
              </a:r>
              <a:endPara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171450" indent="-171450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5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物流网络服务能力建设</a:t>
              </a:r>
              <a:endParaRPr lang="en-US" altLang="zh-CN" sz="105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300</a:t>
              </a: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米自提网络及本地仓</a:t>
              </a:r>
              <a:endPara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19088" lvl="1" indent="-136525">
                <a:lnSpc>
                  <a:spcPts val="146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逆向揽收、商家揽收服务</a:t>
              </a:r>
              <a:endParaRPr 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8827D422-F74D-1140-869F-D8D03D38D7F4}"/>
              </a:ext>
            </a:extLst>
          </p:cNvPr>
          <p:cNvSpPr/>
          <p:nvPr/>
        </p:nvSpPr>
        <p:spPr>
          <a:xfrm>
            <a:off x="8943005" y="2080869"/>
            <a:ext cx="1443039" cy="864000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1BFF24FF-D816-3249-AAD1-15FD5547C7A7}"/>
              </a:ext>
            </a:extLst>
          </p:cNvPr>
          <p:cNvSpPr/>
          <p:nvPr/>
        </p:nvSpPr>
        <p:spPr>
          <a:xfrm>
            <a:off x="8943005" y="3006460"/>
            <a:ext cx="1443039" cy="864000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39886062-841F-AD44-B954-EBA5B36DA71E}"/>
              </a:ext>
            </a:extLst>
          </p:cNvPr>
          <p:cNvSpPr/>
          <p:nvPr/>
        </p:nvSpPr>
        <p:spPr>
          <a:xfrm>
            <a:off x="8943005" y="3932051"/>
            <a:ext cx="1443039" cy="864000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6497B1B0-FBF7-2349-858F-B33BFB100064}"/>
              </a:ext>
            </a:extLst>
          </p:cNvPr>
          <p:cNvSpPr/>
          <p:nvPr/>
        </p:nvSpPr>
        <p:spPr>
          <a:xfrm>
            <a:off x="8943005" y="4857642"/>
            <a:ext cx="1443039" cy="864000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73E5960D-82E5-A640-8BB2-BFE65E65B6AD}"/>
              </a:ext>
            </a:extLst>
          </p:cNvPr>
          <p:cNvSpPr/>
          <p:nvPr/>
        </p:nvSpPr>
        <p:spPr>
          <a:xfrm>
            <a:off x="8943005" y="5783233"/>
            <a:ext cx="1443039" cy="864000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6E03904-266F-244F-B609-17EF3B9742C9}"/>
              </a:ext>
            </a:extLst>
          </p:cNvPr>
          <p:cNvSpPr txBox="1"/>
          <p:nvPr/>
        </p:nvSpPr>
        <p:spPr>
          <a:xfrm>
            <a:off x="8853522" y="1723760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手淘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跨境</a:t>
            </a: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4.0</a:t>
            </a:r>
            <a:endParaRPr lang="en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49A698C-242E-D049-86EE-4CA193907F7C}"/>
              </a:ext>
            </a:extLst>
          </p:cNvPr>
          <p:cNvSpPr txBox="1"/>
          <p:nvPr/>
        </p:nvSpPr>
        <p:spPr>
          <a:xfrm>
            <a:off x="8898456" y="2068546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1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香港</a:t>
            </a:r>
            <a:r>
              <a:rPr lang="zh-CN" altLang="en-US" sz="1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站</a:t>
            </a:r>
            <a:r>
              <a:rPr lang="zh-CN" altLang="en-US" sz="9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（含梦）</a:t>
            </a:r>
            <a:endParaRPr lang="en-CN" sz="9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4227F19-A78F-6847-9A9C-B30A4426451F}"/>
              </a:ext>
            </a:extLst>
          </p:cNvPr>
          <p:cNvSpPr txBox="1"/>
          <p:nvPr/>
        </p:nvSpPr>
        <p:spPr>
          <a:xfrm>
            <a:off x="8898456" y="2995131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澳门站</a:t>
            </a:r>
            <a:r>
              <a:rPr lang="zh-CN" altLang="en-US" sz="9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（含梦）</a:t>
            </a:r>
            <a:endParaRPr lang="en-CN" sz="9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FC67738-C4F2-8143-A121-DF25A8952F8D}"/>
              </a:ext>
            </a:extLst>
          </p:cNvPr>
          <p:cNvSpPr txBox="1"/>
          <p:nvPr/>
        </p:nvSpPr>
        <p:spPr>
          <a:xfrm>
            <a:off x="8898456" y="3921716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新加坡站</a:t>
            </a:r>
            <a:r>
              <a:rPr lang="zh-CN" altLang="en-US" sz="9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（含梦）</a:t>
            </a:r>
            <a:endParaRPr lang="en-CN" sz="9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06AF72F-25DA-8D45-B0B9-3492FCD4BCFC}"/>
              </a:ext>
            </a:extLst>
          </p:cNvPr>
          <p:cNvSpPr txBox="1"/>
          <p:nvPr/>
        </p:nvSpPr>
        <p:spPr>
          <a:xfrm>
            <a:off x="8898456" y="4848301"/>
            <a:ext cx="14157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马来西亚站</a:t>
            </a:r>
            <a:r>
              <a:rPr lang="zh-CN" altLang="en-US" sz="9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（含梦）</a:t>
            </a:r>
            <a:endParaRPr lang="en-CN" sz="9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4B77937-EE29-1943-BDD4-0ECC8B68BB0B}"/>
              </a:ext>
            </a:extLst>
          </p:cNvPr>
          <p:cNvSpPr txBox="1"/>
          <p:nvPr/>
        </p:nvSpPr>
        <p:spPr>
          <a:xfrm>
            <a:off x="8898456" y="5774886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加拿大站</a:t>
            </a:r>
            <a:r>
              <a:rPr lang="zh-CN" altLang="en-US" sz="9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（池淼）</a:t>
            </a:r>
            <a:endParaRPr lang="en-CN" sz="1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C7D20DA-5A2F-BF43-8530-17CF490B497E}"/>
              </a:ext>
            </a:extLst>
          </p:cNvPr>
          <p:cNvSpPr txBox="1"/>
          <p:nvPr/>
        </p:nvSpPr>
        <p:spPr>
          <a:xfrm>
            <a:off x="8894223" y="5971403"/>
            <a:ext cx="1425390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¥19</a:t>
            </a:r>
            <a:r>
              <a:rPr lang="zh-CN" altLang="en-US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亿，</a:t>
            </a:r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YoY+13%</a:t>
            </a:r>
          </a:p>
          <a:p>
            <a:r>
              <a:rPr lang="zh-CN" alt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跨境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物流降本提速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本地发货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千万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10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倍增幅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本地流量媒体合作渗透</a:t>
            </a:r>
            <a:endParaRPr lang="en-CN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6E4A35C-45C2-6846-A168-B93CFA59D2B3}"/>
              </a:ext>
            </a:extLst>
          </p:cNvPr>
          <p:cNvSpPr txBox="1"/>
          <p:nvPr/>
        </p:nvSpPr>
        <p:spPr>
          <a:xfrm>
            <a:off x="8899844" y="5044638"/>
            <a:ext cx="1409360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¥49</a:t>
            </a:r>
            <a:r>
              <a:rPr lang="zh-CN" altLang="en-US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亿，</a:t>
            </a:r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DAU+20%</a:t>
            </a:r>
          </a:p>
          <a:p>
            <a:r>
              <a:rPr lang="zh-CN" alt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包包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计划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巴拿马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用户增长</a:t>
            </a:r>
            <a:endParaRPr lang="en-CN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5E5826F-6E03-6549-95B4-1C825EC79135}"/>
              </a:ext>
            </a:extLst>
          </p:cNvPr>
          <p:cNvSpPr txBox="1"/>
          <p:nvPr/>
        </p:nvSpPr>
        <p:spPr>
          <a:xfrm>
            <a:off x="8895656" y="4109314"/>
            <a:ext cx="1409360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¥37</a:t>
            </a:r>
            <a:r>
              <a:rPr lang="zh-CN" altLang="en-US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亿，</a:t>
            </a:r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DAU+21%</a:t>
            </a:r>
          </a:p>
          <a:p>
            <a:r>
              <a:rPr lang="zh-CN" alt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包包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计划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物流优化提升毛利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本地影响力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提频</a:t>
            </a:r>
            <a:endParaRPr lang="en-CN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F99567B-3DD6-0540-9D22-EDDACB7CC2D6}"/>
              </a:ext>
            </a:extLst>
          </p:cNvPr>
          <p:cNvSpPr txBox="1"/>
          <p:nvPr/>
        </p:nvSpPr>
        <p:spPr>
          <a:xfrm>
            <a:off x="8893830" y="3200613"/>
            <a:ext cx="1157689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¥33</a:t>
            </a:r>
            <a:r>
              <a:rPr lang="zh-CN" altLang="en-US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亿</a:t>
            </a:r>
            <a:endParaRPr lang="en-US" altLang="zh-CN" sz="105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包包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计划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物流</a:t>
            </a:r>
            <a:r>
              <a:rPr lang="en-US" altLang="zh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支付基建升级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营销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声量</a:t>
            </a:r>
            <a:endParaRPr lang="en-CN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0ADE43CC-7CC5-4D44-8582-A2B67852E7E3}"/>
              </a:ext>
            </a:extLst>
          </p:cNvPr>
          <p:cNvSpPr txBox="1"/>
          <p:nvPr/>
        </p:nvSpPr>
        <p:spPr>
          <a:xfrm>
            <a:off x="8900767" y="2256144"/>
            <a:ext cx="1492716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¥186</a:t>
            </a:r>
            <a:r>
              <a:rPr lang="zh-CN" altLang="en-US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亿，</a:t>
            </a:r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DAU+27%</a:t>
            </a: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包包计划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自提网络等物流体验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联名卡降本提频</a:t>
            </a:r>
            <a:endParaRPr lang="en-CN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CC6DA6B9-861F-4744-9B9D-1FFA44250DC6}"/>
              </a:ext>
            </a:extLst>
          </p:cNvPr>
          <p:cNvSpPr/>
          <p:nvPr/>
        </p:nvSpPr>
        <p:spPr>
          <a:xfrm>
            <a:off x="10508416" y="5783233"/>
            <a:ext cx="1443039" cy="864000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E57B5BE-D9F2-A348-819D-4C9110C6B2B1}"/>
              </a:ext>
            </a:extLst>
          </p:cNvPr>
          <p:cNvSpPr txBox="1"/>
          <p:nvPr/>
        </p:nvSpPr>
        <p:spPr>
          <a:xfrm>
            <a:off x="10463867" y="5774886"/>
            <a:ext cx="14157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澳大利亚站</a:t>
            </a:r>
            <a:r>
              <a:rPr lang="zh-CN" altLang="en-US" sz="9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（如宜）</a:t>
            </a:r>
            <a:endParaRPr lang="en-CN" sz="1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74D7335F-F7F7-F147-8E59-200F21738CAA}"/>
              </a:ext>
            </a:extLst>
          </p:cNvPr>
          <p:cNvSpPr txBox="1"/>
          <p:nvPr/>
        </p:nvSpPr>
        <p:spPr>
          <a:xfrm>
            <a:off x="10459634" y="5971403"/>
            <a:ext cx="1569660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¥34.2</a:t>
            </a:r>
            <a:r>
              <a:rPr lang="zh-CN" altLang="en-US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亿，</a:t>
            </a:r>
            <a:r>
              <a:rPr lang="en-US" altLang="zh-CN" sz="105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YoY+6.1%</a:t>
            </a:r>
          </a:p>
          <a:p>
            <a:r>
              <a:rPr lang="zh-CN" alt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跨境</a:t>
            </a:r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物流体验升级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本地商家备货，</a:t>
            </a:r>
            <a:r>
              <a:rPr lang="zh-CN" altLang="en-CN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提频</a:t>
            </a:r>
            <a:endParaRPr lang="en-US" altLang="zh-CN" sz="9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9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用户增长（流量渠道建设）</a:t>
            </a:r>
            <a:endParaRPr lang="en-CN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AE78C81-3494-A04A-BC81-C958CB0D2CD6}"/>
              </a:ext>
            </a:extLst>
          </p:cNvPr>
          <p:cNvSpPr txBox="1"/>
          <p:nvPr/>
        </p:nvSpPr>
        <p:spPr>
          <a:xfrm>
            <a:off x="6081946" y="2549411"/>
            <a:ext cx="2630848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zh-CN" altLang="en-CN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供销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订单量</a:t>
            </a:r>
            <a:r>
              <a:rPr lang="en-US" altLang="zh-CN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1,000/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天</a:t>
            </a:r>
            <a:r>
              <a:rPr lang="en-US" altLang="zh-CN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 fy22 50,000/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天</a:t>
            </a:r>
            <a:endParaRPr lang="en-US" altLang="zh-CN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供应商</a:t>
            </a:r>
            <a:r>
              <a:rPr lang="en-US" altLang="zh-CN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KA1000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、商品规模</a:t>
            </a:r>
            <a:r>
              <a:rPr lang="en-US" altLang="zh-CN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20W</a:t>
            </a:r>
          </a:p>
          <a:p>
            <a:pPr marL="228600" indent="-228600">
              <a:buFont typeface="+mj-lt"/>
              <a:buAutoNum type="arabicPeriod"/>
            </a:pP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分销商累计</a:t>
            </a:r>
            <a:r>
              <a:rPr lang="en-US" altLang="zh-CN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500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（脱端）</a:t>
            </a:r>
            <a:endParaRPr lang="en-CN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8469183-D29E-FA4E-903F-EEA72F15ED32}"/>
              </a:ext>
            </a:extLst>
          </p:cNvPr>
          <p:cNvSpPr txBox="1"/>
          <p:nvPr/>
        </p:nvSpPr>
        <p:spPr>
          <a:xfrm>
            <a:off x="6081946" y="3447034"/>
            <a:ext cx="2943755" cy="19983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ts val="1460"/>
              </a:lnSpc>
              <a:buFont typeface="Arial" panose="020B0604020202020204" pitchFamily="34" charset="0"/>
              <a:buChar char="•"/>
            </a:pPr>
            <a:r>
              <a:rPr lang="zh-CN" altLang="en-US" sz="105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分销渠道建设，提单量</a:t>
            </a:r>
            <a:endParaRPr lang="en-US" altLang="zh-CN" sz="105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19088" lvl="1" indent="-136525">
              <a:lnSpc>
                <a:spcPts val="146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跨境铺货商、无货源独立站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BD</a:t>
            </a:r>
          </a:p>
          <a:p>
            <a:pPr marL="319088" lvl="1" indent="-136525">
              <a:lnSpc>
                <a:spcPts val="1460"/>
              </a:lnSpc>
              <a:buFont typeface="Arial" panose="020B0604020202020204" pitchFamily="34" charset="0"/>
              <a:buChar char="•"/>
            </a:pPr>
            <a:r>
              <a:rPr lang="en-US" altLang="zh-CN" sz="1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LzdGlobal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自营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19088" lvl="1" indent="-136525">
              <a:lnSpc>
                <a:spcPts val="1460"/>
              </a:lnSpc>
              <a:buFont typeface="Arial" panose="020B0604020202020204" pitchFamily="34" charset="0"/>
              <a:buChar char="•"/>
            </a:pP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fy22-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供给确定性强爆品社群分销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1460"/>
              </a:lnSpc>
              <a:buFont typeface="Arial" panose="020B0604020202020204" pitchFamily="34" charset="0"/>
              <a:buChar char="•"/>
            </a:pPr>
            <a:r>
              <a:rPr lang="zh-CN" altLang="en-US" sz="105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构建履约服务优势壁垒</a:t>
            </a:r>
            <a:endParaRPr lang="en-US" altLang="zh-CN" sz="105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19088" lvl="1" indent="-136525">
              <a:lnSpc>
                <a:spcPts val="146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满足分销商要求标准的履约服务（妥投率）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1460"/>
              </a:lnSpc>
              <a:buFont typeface="Arial" panose="020B0604020202020204" pitchFamily="34" charset="0"/>
              <a:buChar char="•"/>
            </a:pPr>
            <a:r>
              <a:rPr lang="zh-CN" altLang="en-US" sz="105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强确定性</a:t>
            </a:r>
            <a:r>
              <a:rPr lang="zh-CN" altLang="en-CN" sz="105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货品供给</a:t>
            </a:r>
            <a:endParaRPr lang="en-US" altLang="zh-CN" sz="105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19088" lvl="1" indent="-136525">
              <a:lnSpc>
                <a:spcPts val="146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定向招商、商品分层分级运营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1460"/>
              </a:lnSpc>
              <a:buFont typeface="Arial" panose="020B0604020202020204" pitchFamily="34" charset="0"/>
              <a:buChar char="•"/>
            </a:pPr>
            <a:r>
              <a:rPr lang="zh-CN" altLang="en-US" sz="105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马来西亚开站</a:t>
            </a:r>
            <a:endParaRPr lang="en-US" altLang="zh-CN" sz="105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19088" lvl="1" indent="-136525">
              <a:lnSpc>
                <a:spcPts val="146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上线运营</a:t>
            </a:r>
            <a:endParaRPr lang="en-US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84D05DDF-6302-1848-8DF5-E7AC16EF85B8}"/>
              </a:ext>
            </a:extLst>
          </p:cNvPr>
          <p:cNvCxnSpPr/>
          <p:nvPr/>
        </p:nvCxnSpPr>
        <p:spPr>
          <a:xfrm>
            <a:off x="2066544" y="690051"/>
            <a:ext cx="10125456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>
            <a:extLst>
              <a:ext uri="{FF2B5EF4-FFF2-40B4-BE49-F238E27FC236}">
                <a16:creationId xmlns:a16="http://schemas.microsoft.com/office/drawing/2014/main" id="{ED89E1AB-58AF-4B42-BC3D-562252ED3BF9}"/>
              </a:ext>
            </a:extLst>
          </p:cNvPr>
          <p:cNvSpPr/>
          <p:nvPr/>
        </p:nvSpPr>
        <p:spPr>
          <a:xfrm>
            <a:off x="172352" y="5584183"/>
            <a:ext cx="8639917" cy="1097823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2B59B2B-1A86-5D49-9ECB-730763E5C0A6}"/>
              </a:ext>
            </a:extLst>
          </p:cNvPr>
          <p:cNvSpPr txBox="1"/>
          <p:nvPr/>
        </p:nvSpPr>
        <p:spPr>
          <a:xfrm>
            <a:off x="1796716" y="5614561"/>
            <a:ext cx="53912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CN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海外</a:t>
            </a:r>
            <a:r>
              <a:rPr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业务中台：以跨境消费者物流体验为核心的跨境网络能力构建</a:t>
            </a:r>
            <a:endParaRPr lang="en-CN" sz="1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AA3C9286-A435-9841-9AF0-6D087621F378}"/>
              </a:ext>
            </a:extLst>
          </p:cNvPr>
          <p:cNvSpPr/>
          <p:nvPr/>
        </p:nvSpPr>
        <p:spPr>
          <a:xfrm>
            <a:off x="219515" y="5941520"/>
            <a:ext cx="1041245" cy="666601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1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CAINIAO</a:t>
            </a:r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69602C53-F66F-5349-BD5F-212CCD49C53C}"/>
              </a:ext>
            </a:extLst>
          </p:cNvPr>
          <p:cNvSpPr/>
          <p:nvPr/>
        </p:nvSpPr>
        <p:spPr>
          <a:xfrm>
            <a:off x="1330889" y="5941520"/>
            <a:ext cx="1041245" cy="666601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1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IPAY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9820DD56-8FA8-B849-A107-E8457C014DAD}"/>
              </a:ext>
            </a:extLst>
          </p:cNvPr>
          <p:cNvSpPr/>
          <p:nvPr/>
        </p:nvSpPr>
        <p:spPr>
          <a:xfrm>
            <a:off x="2442263" y="5941520"/>
            <a:ext cx="1041245" cy="666601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1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CCO/CRO</a:t>
            </a: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01B1677-AB19-E148-913C-F8FEE9F1484A}"/>
              </a:ext>
            </a:extLst>
          </p:cNvPr>
          <p:cNvSpPr/>
          <p:nvPr/>
        </p:nvSpPr>
        <p:spPr>
          <a:xfrm>
            <a:off x="3553637" y="5941520"/>
            <a:ext cx="1251632" cy="666601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天猫淘宝</a:t>
            </a:r>
            <a:r>
              <a:rPr lang="zh-CN" altLang="en-CN" sz="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海外</a:t>
            </a:r>
            <a:endParaRPr lang="en-US" altLang="zh-CN" sz="8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用户增长平台</a:t>
            </a:r>
            <a:endParaRPr lang="en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37A53F3E-A225-7C4E-BFE3-9031A5CAEE0E}"/>
              </a:ext>
            </a:extLst>
          </p:cNvPr>
          <p:cNvSpPr/>
          <p:nvPr/>
        </p:nvSpPr>
        <p:spPr>
          <a:xfrm>
            <a:off x="4875398" y="5941520"/>
            <a:ext cx="1251632" cy="666601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天猫淘宝</a:t>
            </a:r>
            <a:r>
              <a:rPr lang="zh-CN" altLang="en-CN" sz="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海外</a:t>
            </a:r>
            <a:endParaRPr lang="en-US" altLang="zh-CN" sz="8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导购营销平台</a:t>
            </a:r>
            <a:endParaRPr lang="en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54FF475B-AE1F-2249-A6B7-3E050E01B91D}"/>
              </a:ext>
            </a:extLst>
          </p:cNvPr>
          <p:cNvSpPr/>
          <p:nvPr/>
        </p:nvSpPr>
        <p:spPr>
          <a:xfrm>
            <a:off x="6197159" y="5941520"/>
            <a:ext cx="1251632" cy="666601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天猫淘宝</a:t>
            </a:r>
            <a:r>
              <a:rPr lang="zh-CN" altLang="en-CN" sz="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海外</a:t>
            </a:r>
            <a:endParaRPr lang="en-US" altLang="zh-CN" sz="8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商品商家平台</a:t>
            </a:r>
            <a:endParaRPr lang="en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03373183-3EB7-D443-9937-1E8269C6D7EC}"/>
              </a:ext>
            </a:extLst>
          </p:cNvPr>
          <p:cNvSpPr/>
          <p:nvPr/>
        </p:nvSpPr>
        <p:spPr>
          <a:xfrm>
            <a:off x="7518919" y="5941520"/>
            <a:ext cx="1251632" cy="666601"/>
          </a:xfrm>
          <a:prstGeom prst="roundRect">
            <a:avLst>
              <a:gd name="adj" fmla="val 3667"/>
            </a:avLst>
          </a:prstGeom>
          <a:solidFill>
            <a:schemeClr val="bg1"/>
          </a:solidFill>
          <a:ln w="63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天猫淘宝</a:t>
            </a:r>
            <a:r>
              <a:rPr lang="zh-CN" altLang="en-CN" sz="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海外</a:t>
            </a:r>
            <a:endParaRPr lang="en-US" altLang="zh-CN" sz="8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消费者体验</a:t>
            </a:r>
            <a:endParaRPr lang="en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7868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8B64D1-B3F7-B740-9043-8BE9DA829F66}"/>
              </a:ext>
            </a:extLst>
          </p:cNvPr>
          <p:cNvSpPr/>
          <p:nvPr/>
        </p:nvSpPr>
        <p:spPr>
          <a:xfrm>
            <a:off x="320038" y="2030413"/>
            <a:ext cx="11551919" cy="13707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450A221-B5F2-5149-9965-9787C5EAEE36}"/>
              </a:ext>
            </a:extLst>
          </p:cNvPr>
          <p:cNvSpPr/>
          <p:nvPr/>
        </p:nvSpPr>
        <p:spPr>
          <a:xfrm>
            <a:off x="320039" y="3653218"/>
            <a:ext cx="11551919" cy="13707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21957" y="246645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核心能力技术架构规划</a:t>
            </a:r>
            <a:endParaRPr lang="en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B29BCF-1E10-9345-BABB-2AB7DDF33B90}"/>
              </a:ext>
            </a:extLst>
          </p:cNvPr>
          <p:cNvSpPr txBox="1"/>
          <p:nvPr/>
        </p:nvSpPr>
        <p:spPr>
          <a:xfrm>
            <a:off x="192024" y="832104"/>
            <a:ext cx="17363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海外技术团队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的核心定位</a:t>
            </a:r>
            <a:endParaRPr lang="en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C7649E-6883-364B-BA4A-548CAFCE9A2C}"/>
              </a:ext>
            </a:extLst>
          </p:cNvPr>
          <p:cNvSpPr txBox="1"/>
          <p:nvPr/>
        </p:nvSpPr>
        <p:spPr>
          <a:xfrm>
            <a:off x="192023" y="1066282"/>
            <a:ext cx="8597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面向海外华人群体，通过链接全球化技术与手淘技术，构建多元轻量的跨境电商技术解决方案</a:t>
            </a:r>
            <a:endParaRPr lang="en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D74ABA-6493-9049-91A0-7327D85C07B5}"/>
              </a:ext>
            </a:extLst>
          </p:cNvPr>
          <p:cNvSpPr/>
          <p:nvPr/>
        </p:nvSpPr>
        <p:spPr>
          <a:xfrm>
            <a:off x="320040" y="5276088"/>
            <a:ext cx="8074152" cy="123444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649F106-AE50-E845-83AA-D0B7B19020F9}"/>
              </a:ext>
            </a:extLst>
          </p:cNvPr>
          <p:cNvSpPr/>
          <p:nvPr/>
        </p:nvSpPr>
        <p:spPr>
          <a:xfrm>
            <a:off x="422732" y="5705857"/>
            <a:ext cx="2548043" cy="722376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国际电商中台</a:t>
            </a:r>
            <a:endParaRPr lang="en-US" altLang="zh-CN" sz="12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商家商品｜基础交易｜服务履约</a:t>
            </a:r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9EE2308-F848-494D-9EC9-1C39A197BBD9}"/>
              </a:ext>
            </a:extLst>
          </p:cNvPr>
          <p:cNvSpPr/>
          <p:nvPr/>
        </p:nvSpPr>
        <p:spPr>
          <a:xfrm>
            <a:off x="3084966" y="5705857"/>
            <a:ext cx="2548043" cy="722376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跨境物流解决方案</a:t>
            </a:r>
            <a:endParaRPr lang="en-CN" sz="12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7D30A51-66F1-D047-8FF5-A001D44750C2}"/>
              </a:ext>
            </a:extLst>
          </p:cNvPr>
          <p:cNvSpPr/>
          <p:nvPr/>
        </p:nvSpPr>
        <p:spPr>
          <a:xfrm>
            <a:off x="5747201" y="5705857"/>
            <a:ext cx="2548043" cy="722376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全球化架构解决方案</a:t>
            </a:r>
            <a:endParaRPr lang="en-US" altLang="zh-CN" sz="12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数据存储</a:t>
            </a:r>
            <a:r>
              <a:rPr lang="zh-CN" altLang="en-CN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冗灾</a:t>
            </a:r>
            <a:r>
              <a:rPr lang="zh-CN" altLang="en-US" sz="9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｜区域化｜合规｜成本</a:t>
            </a:r>
            <a:endParaRPr lang="en-CN" sz="9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49F90E-8CCB-AB42-90AE-F44FA80C4DE8}"/>
              </a:ext>
            </a:extLst>
          </p:cNvPr>
          <p:cNvSpPr/>
          <p:nvPr/>
        </p:nvSpPr>
        <p:spPr>
          <a:xfrm>
            <a:off x="8508382" y="5276088"/>
            <a:ext cx="3363577" cy="12344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765897E-687B-FE46-88A3-7177798D4A6B}"/>
              </a:ext>
            </a:extLst>
          </p:cNvPr>
          <p:cNvSpPr/>
          <p:nvPr/>
        </p:nvSpPr>
        <p:spPr>
          <a:xfrm>
            <a:off x="8624514" y="5705856"/>
            <a:ext cx="972000" cy="722376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奥创</a:t>
            </a:r>
            <a:endParaRPr lang="en-CN" sz="12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E6556E-B1A8-7D40-BC03-909B9E541015}"/>
              </a:ext>
            </a:extLst>
          </p:cNvPr>
          <p:cNvSpPr txBox="1"/>
          <p:nvPr/>
        </p:nvSpPr>
        <p:spPr>
          <a:xfrm>
            <a:off x="3456869" y="5346228"/>
            <a:ext cx="1800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全球化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产品技术中台</a:t>
            </a:r>
            <a:endParaRPr lang="en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44BE92-EC6E-2D44-B5BC-DE0B3F0DBB01}"/>
              </a:ext>
            </a:extLst>
          </p:cNvPr>
          <p:cNvSpPr txBox="1"/>
          <p:nvPr/>
        </p:nvSpPr>
        <p:spPr>
          <a:xfrm>
            <a:off x="9379698" y="5346227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手机淘宝技术架构</a:t>
            </a:r>
            <a:endParaRPr lang="en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DBE8DE5-1B60-0D4D-BDAA-6E2CA1631544}"/>
              </a:ext>
            </a:extLst>
          </p:cNvPr>
          <p:cNvSpPr/>
          <p:nvPr/>
        </p:nvSpPr>
        <p:spPr>
          <a:xfrm>
            <a:off x="9694811" y="5705855"/>
            <a:ext cx="972000" cy="722376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小程序</a:t>
            </a:r>
            <a:endParaRPr lang="en-CN" sz="12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8A584A5-C3FE-C24B-8AA6-BA92B98A8588}"/>
              </a:ext>
            </a:extLst>
          </p:cNvPr>
          <p:cNvSpPr/>
          <p:nvPr/>
        </p:nvSpPr>
        <p:spPr>
          <a:xfrm>
            <a:off x="10765107" y="5705854"/>
            <a:ext cx="972000" cy="722376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移动</a:t>
            </a:r>
            <a:r>
              <a:rPr lang="zh-CN" altLang="en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架构</a:t>
            </a:r>
            <a:endParaRPr lang="en-CN" sz="12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4980AA3-69AA-3549-B698-1D0B5C819F76}"/>
              </a:ext>
            </a:extLst>
          </p:cNvPr>
          <p:cNvSpPr/>
          <p:nvPr/>
        </p:nvSpPr>
        <p:spPr>
          <a:xfrm>
            <a:off x="614707" y="4098237"/>
            <a:ext cx="2516175" cy="832104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巴拿马跨境供销平台</a:t>
            </a:r>
            <a:endParaRPr lang="en-US" altLang="zh-CN" sz="16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平台升级支撑脱端分销及损益管理</a:t>
            </a:r>
            <a:endParaRPr lang="en-US" altLang="zh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AFAC22DA-0EDA-7B45-90E4-A7DFEC67312D}"/>
              </a:ext>
            </a:extLst>
          </p:cNvPr>
          <p:cNvSpPr/>
          <p:nvPr/>
        </p:nvSpPr>
        <p:spPr>
          <a:xfrm>
            <a:off x="3443890" y="4098237"/>
            <a:ext cx="2516175" cy="832104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包邮退商业运营平台</a:t>
            </a:r>
            <a:endParaRPr lang="en-US" altLang="zh-CN" sz="16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支撑跨境与香港的损益管理</a:t>
            </a:r>
            <a:r>
              <a:rPr lang="en-US" altLang="zh-CN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服务表达</a:t>
            </a:r>
            <a:endParaRPr lang="en-US" altLang="zh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5759C5D-7D69-8643-B569-262E02C84D79}"/>
              </a:ext>
            </a:extLst>
          </p:cNvPr>
          <p:cNvSpPr/>
          <p:nvPr/>
        </p:nvSpPr>
        <p:spPr>
          <a:xfrm>
            <a:off x="6273073" y="4098237"/>
            <a:ext cx="2516175" cy="832104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海外统一导购平台</a:t>
            </a:r>
            <a:endParaRPr lang="en-US" altLang="zh-CN" sz="16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面向小程序和手淘提供一致的导购支撑</a:t>
            </a:r>
            <a:endParaRPr lang="en-US" altLang="zh-CN" sz="16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823A666-4F00-2844-8164-7DD4B6235AD8}"/>
              </a:ext>
            </a:extLst>
          </p:cNvPr>
          <p:cNvSpPr/>
          <p:nvPr/>
        </p:nvSpPr>
        <p:spPr>
          <a:xfrm>
            <a:off x="4328070" y="2390760"/>
            <a:ext cx="3577171" cy="916711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手淘跨境</a:t>
            </a:r>
            <a:r>
              <a:rPr lang="en-US" altLang="zh-CN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4.0</a:t>
            </a:r>
            <a:r>
              <a:rPr lang="zh-CN" altLang="en-US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（国家站）</a:t>
            </a:r>
            <a:endParaRPr lang="en-US" altLang="zh-CN" sz="16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87DE7059-8B06-7D48-B76E-10771629513D}"/>
              </a:ext>
            </a:extLst>
          </p:cNvPr>
          <p:cNvSpPr/>
          <p:nvPr/>
        </p:nvSpPr>
        <p:spPr>
          <a:xfrm>
            <a:off x="8041432" y="2390759"/>
            <a:ext cx="3577171" cy="916711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本对本小程序（香港）</a:t>
            </a:r>
            <a:endParaRPr lang="en-US" altLang="zh-CN" sz="16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8F8513F-6085-1041-9A40-1B571A0B503F}"/>
              </a:ext>
            </a:extLst>
          </p:cNvPr>
          <p:cNvSpPr/>
          <p:nvPr/>
        </p:nvSpPr>
        <p:spPr>
          <a:xfrm>
            <a:off x="9102256" y="4098237"/>
            <a:ext cx="2516175" cy="832104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海外用户增长平台</a:t>
            </a:r>
            <a:endParaRPr lang="en-US" altLang="zh-CN" sz="16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基于手淘的海外渠道与联盟解决方案</a:t>
            </a:r>
            <a:endParaRPr lang="en-US" altLang="zh-CN" sz="1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E6371C35-4394-524F-B714-B87D0A2F6A0C}"/>
              </a:ext>
            </a:extLst>
          </p:cNvPr>
          <p:cNvSpPr/>
          <p:nvPr/>
        </p:nvSpPr>
        <p:spPr>
          <a:xfrm>
            <a:off x="614707" y="2390759"/>
            <a:ext cx="3577171" cy="916711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分销端消费者体验打通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Up Arrow 27">
            <a:extLst>
              <a:ext uri="{FF2B5EF4-FFF2-40B4-BE49-F238E27FC236}">
                <a16:creationId xmlns:a16="http://schemas.microsoft.com/office/drawing/2014/main" id="{CC18D8B4-9A2A-6344-94AF-2EE7B17821E3}"/>
              </a:ext>
            </a:extLst>
          </p:cNvPr>
          <p:cNvSpPr/>
          <p:nvPr/>
        </p:nvSpPr>
        <p:spPr>
          <a:xfrm>
            <a:off x="4223932" y="5031226"/>
            <a:ext cx="327663" cy="241919"/>
          </a:xfrm>
          <a:prstGeom prst="upArrow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20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Up Arrow 28">
            <a:extLst>
              <a:ext uri="{FF2B5EF4-FFF2-40B4-BE49-F238E27FC236}">
                <a16:creationId xmlns:a16="http://schemas.microsoft.com/office/drawing/2014/main" id="{928E9AF1-C46B-7A45-803C-926E020344A7}"/>
              </a:ext>
            </a:extLst>
          </p:cNvPr>
          <p:cNvSpPr/>
          <p:nvPr/>
        </p:nvSpPr>
        <p:spPr>
          <a:xfrm>
            <a:off x="10016979" y="5031226"/>
            <a:ext cx="327663" cy="241919"/>
          </a:xfrm>
          <a:prstGeom prst="upArrow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20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Up Arrow 29">
            <a:extLst>
              <a:ext uri="{FF2B5EF4-FFF2-40B4-BE49-F238E27FC236}">
                <a16:creationId xmlns:a16="http://schemas.microsoft.com/office/drawing/2014/main" id="{B826EDAE-6412-A641-8D4C-7D7931AA241F}"/>
              </a:ext>
            </a:extLst>
          </p:cNvPr>
          <p:cNvSpPr/>
          <p:nvPr/>
        </p:nvSpPr>
        <p:spPr>
          <a:xfrm>
            <a:off x="5930516" y="3409827"/>
            <a:ext cx="327663" cy="241919"/>
          </a:xfrm>
          <a:prstGeom prst="upArrow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120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3DB0052-F116-484B-8FA9-654843278548}"/>
              </a:ext>
            </a:extLst>
          </p:cNvPr>
          <p:cNvSpPr/>
          <p:nvPr/>
        </p:nvSpPr>
        <p:spPr>
          <a:xfrm>
            <a:off x="320038" y="1423762"/>
            <a:ext cx="11551919" cy="52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48642A-7177-E04E-A0E5-92CF97055714}"/>
              </a:ext>
            </a:extLst>
          </p:cNvPr>
          <p:cNvSpPr txBox="1"/>
          <p:nvPr/>
        </p:nvSpPr>
        <p:spPr>
          <a:xfrm>
            <a:off x="3001194" y="3752489"/>
            <a:ext cx="6186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立足业务重点发展商业模式，构建关键业务能力，形成内聚高效的平台支撑产品技术体系</a:t>
            </a:r>
            <a:endParaRPr lang="en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9B778224-9F4E-3F41-B90E-84235F9FBC37}"/>
              </a:ext>
            </a:extLst>
          </p:cNvPr>
          <p:cNvSpPr/>
          <p:nvPr/>
        </p:nvSpPr>
        <p:spPr>
          <a:xfrm>
            <a:off x="614708" y="1505252"/>
            <a:ext cx="1287114" cy="36102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香港</a:t>
            </a:r>
            <a:endParaRPr lang="en-US" altLang="zh-CN" sz="105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9C18579-0DA1-4747-B1E8-7B9CA2978A0B}"/>
              </a:ext>
            </a:extLst>
          </p:cNvPr>
          <p:cNvSpPr/>
          <p:nvPr/>
        </p:nvSpPr>
        <p:spPr>
          <a:xfrm>
            <a:off x="2001914" y="1505252"/>
            <a:ext cx="1287114" cy="36102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马来西亚</a:t>
            </a:r>
            <a:endParaRPr lang="en-US" altLang="zh-CN" sz="105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5F7B93F-D939-2E4A-91C4-55EFD3D17D01}"/>
              </a:ext>
            </a:extLst>
          </p:cNvPr>
          <p:cNvSpPr/>
          <p:nvPr/>
        </p:nvSpPr>
        <p:spPr>
          <a:xfrm>
            <a:off x="3389120" y="1505252"/>
            <a:ext cx="1287114" cy="36102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澳门</a:t>
            </a:r>
            <a:endParaRPr lang="en-US" altLang="zh-CN" sz="105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B57E96BD-93BE-684E-B716-6FAA3F58213B}"/>
              </a:ext>
            </a:extLst>
          </p:cNvPr>
          <p:cNvSpPr/>
          <p:nvPr/>
        </p:nvSpPr>
        <p:spPr>
          <a:xfrm>
            <a:off x="4776326" y="1505252"/>
            <a:ext cx="1287114" cy="36102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新加坡</a:t>
            </a:r>
            <a:endParaRPr lang="en-US" altLang="zh-CN" sz="105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180EA24-C744-1547-8FF8-C92655188368}"/>
              </a:ext>
            </a:extLst>
          </p:cNvPr>
          <p:cNvSpPr/>
          <p:nvPr/>
        </p:nvSpPr>
        <p:spPr>
          <a:xfrm>
            <a:off x="6163532" y="1505252"/>
            <a:ext cx="1287114" cy="36102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加拿大</a:t>
            </a:r>
            <a:endParaRPr lang="en-US" altLang="zh-CN" sz="105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C7549F98-30D3-5A40-924A-97BAE6D0B8D9}"/>
              </a:ext>
            </a:extLst>
          </p:cNvPr>
          <p:cNvSpPr/>
          <p:nvPr/>
        </p:nvSpPr>
        <p:spPr>
          <a:xfrm>
            <a:off x="7550738" y="1505252"/>
            <a:ext cx="1287114" cy="36102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澳大利亚</a:t>
            </a:r>
            <a:endParaRPr lang="en-US" altLang="zh-CN" sz="105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2340FA27-3D7F-D847-8FCD-CDEDEFC673CC}"/>
              </a:ext>
            </a:extLst>
          </p:cNvPr>
          <p:cNvSpPr/>
          <p:nvPr/>
        </p:nvSpPr>
        <p:spPr>
          <a:xfrm>
            <a:off x="8937944" y="1505252"/>
            <a:ext cx="1287114" cy="36102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韩国</a:t>
            </a:r>
            <a:endParaRPr lang="en-US" altLang="zh-CN" sz="105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647A1A6A-67BE-FC41-857A-1B3F3D0B1595}"/>
              </a:ext>
            </a:extLst>
          </p:cNvPr>
          <p:cNvSpPr/>
          <p:nvPr/>
        </p:nvSpPr>
        <p:spPr>
          <a:xfrm>
            <a:off x="10325151" y="1505252"/>
            <a:ext cx="1287114" cy="36102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日本</a:t>
            </a:r>
            <a:endParaRPr lang="en-US" altLang="zh-CN" sz="105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972EE2A-8AE9-B74F-93BD-4030D1CFA1B9}"/>
              </a:ext>
            </a:extLst>
          </p:cNvPr>
          <p:cNvSpPr txBox="1"/>
          <p:nvPr/>
        </p:nvSpPr>
        <p:spPr>
          <a:xfrm>
            <a:off x="4693973" y="2086523"/>
            <a:ext cx="28007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立足多元化形态的消费者体验终端建设</a:t>
            </a:r>
            <a:endParaRPr lang="en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0561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21957" y="246645"/>
            <a:ext cx="864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OKR</a:t>
            </a:r>
          </a:p>
        </p:txBody>
      </p:sp>
      <p:graphicFrame>
        <p:nvGraphicFramePr>
          <p:cNvPr id="4" name="表格 6">
            <a:extLst>
              <a:ext uri="{FF2B5EF4-FFF2-40B4-BE49-F238E27FC236}">
                <a16:creationId xmlns:a16="http://schemas.microsoft.com/office/drawing/2014/main" id="{F6E9FC2F-4C24-1F41-85F9-532052A97794}"/>
              </a:ext>
            </a:extLst>
          </p:cNvPr>
          <p:cNvGraphicFramePr>
            <a:graphicFrameLocks noGrp="1"/>
          </p:cNvGraphicFramePr>
          <p:nvPr/>
        </p:nvGraphicFramePr>
        <p:xfrm>
          <a:off x="353974" y="1099092"/>
          <a:ext cx="11288109" cy="540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57880">
                  <a:extLst>
                    <a:ext uri="{9D8B030D-6E8A-4147-A177-3AD203B41FA5}">
                      <a16:colId xmlns:a16="http://schemas.microsoft.com/office/drawing/2014/main" val="3323183684"/>
                    </a:ext>
                  </a:extLst>
                </a:gridCol>
                <a:gridCol w="9530229">
                  <a:extLst>
                    <a:ext uri="{9D8B030D-6E8A-4147-A177-3AD203B41FA5}">
                      <a16:colId xmlns:a16="http://schemas.microsoft.com/office/drawing/2014/main" val="1656750731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目标</a:t>
                      </a:r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O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1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支撑业务先赢，打通手淘跨境与全球化技术体系，上线香港小程序助力突破</a:t>
                      </a:r>
                      <a:r>
                        <a:rPr kumimoji="1" lang="en-US" altLang="zh-CN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8KW</a:t>
                      </a: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 </a:t>
                      </a:r>
                      <a:r>
                        <a:rPr kumimoji="1" lang="en-US" altLang="zh-CN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GMV</a:t>
                      </a: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，并在建站效能取得新突破</a:t>
                      </a:r>
                      <a:endParaRPr kumimoji="1" lang="en-US" altLang="zh-CN" sz="140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表格 7">
            <a:extLst>
              <a:ext uri="{FF2B5EF4-FFF2-40B4-BE49-F238E27FC236}">
                <a16:creationId xmlns:a16="http://schemas.microsoft.com/office/drawing/2014/main" id="{0176EB68-BA1D-5343-A1B2-5A318F067F67}"/>
              </a:ext>
            </a:extLst>
          </p:cNvPr>
          <p:cNvGraphicFramePr>
            <a:graphicFrameLocks noGrp="1"/>
          </p:cNvGraphicFramePr>
          <p:nvPr/>
        </p:nvGraphicFramePr>
        <p:xfrm>
          <a:off x="353975" y="1634688"/>
          <a:ext cx="11288111" cy="32791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01919">
                  <a:extLst>
                    <a:ext uri="{9D8B030D-6E8A-4147-A177-3AD203B41FA5}">
                      <a16:colId xmlns:a16="http://schemas.microsoft.com/office/drawing/2014/main" val="1863801112"/>
                    </a:ext>
                  </a:extLst>
                </a:gridCol>
                <a:gridCol w="6791350">
                  <a:extLst>
                    <a:ext uri="{9D8B030D-6E8A-4147-A177-3AD203B41FA5}">
                      <a16:colId xmlns:a16="http://schemas.microsoft.com/office/drawing/2014/main" val="251281738"/>
                    </a:ext>
                  </a:extLst>
                </a:gridCol>
                <a:gridCol w="1124607">
                  <a:extLst>
                    <a:ext uri="{9D8B030D-6E8A-4147-A177-3AD203B41FA5}">
                      <a16:colId xmlns:a16="http://schemas.microsoft.com/office/drawing/2014/main" val="488735125"/>
                    </a:ext>
                  </a:extLst>
                </a:gridCol>
                <a:gridCol w="945931">
                  <a:extLst>
                    <a:ext uri="{9D8B030D-6E8A-4147-A177-3AD203B41FA5}">
                      <a16:colId xmlns:a16="http://schemas.microsoft.com/office/drawing/2014/main" val="14241688"/>
                    </a:ext>
                  </a:extLst>
                </a:gridCol>
                <a:gridCol w="1324304">
                  <a:extLst>
                    <a:ext uri="{9D8B030D-6E8A-4147-A177-3AD203B41FA5}">
                      <a16:colId xmlns:a16="http://schemas.microsoft.com/office/drawing/2014/main" val="2422214203"/>
                    </a:ext>
                  </a:extLst>
                </a:gridCol>
              </a:tblGrid>
              <a:tr h="540000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关键结果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000000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责任人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兵力预估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组织保障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(</a:t>
                      </a: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如有）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271382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1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建站效能</a:t>
                      </a:r>
                      <a:endParaRPr lang="en-US" altLang="zh-CN" sz="90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algn="l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全球化技术架构升级实现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4,000</a:t>
                      </a: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人日确定性业务功能建站能力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范蟊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国际中台架构升级战役形成联合</a:t>
                      </a:r>
                      <a:endParaRPr lang="en-US" altLang="zh-CN" sz="110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165334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用户体验</a:t>
                      </a:r>
                      <a:endParaRPr lang="en-US" altLang="zh-CN" sz="900" b="0" kern="1200" noProof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小程序整体实现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55215</a:t>
                      </a: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性能目标，打开成功率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98%</a:t>
                      </a:r>
                      <a:endParaRPr lang="en-US" altLang="zh-CN" sz="1400" b="1" kern="1200" noProof="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茂先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24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手淘小程序技术专项资源保障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145346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用户转化</a:t>
                      </a:r>
                      <a:endParaRPr lang="en-US" altLang="zh-CN" sz="900" b="0" kern="1200" noProof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搜索与推荐</a:t>
                      </a:r>
                      <a:r>
                        <a:rPr lang="en-US" altLang="zh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UVCTR&gt;50%</a:t>
                      </a: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，</a:t>
                      </a:r>
                      <a:r>
                        <a:rPr lang="en-US" altLang="zh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DPV&gt;2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少僮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73787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4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本地商家</a:t>
                      </a:r>
                      <a:endParaRPr lang="en-US" altLang="zh-CN" sz="900" b="0" kern="1200" noProof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商品发布成功率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95%</a:t>
                      </a: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，商家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PSAT</a:t>
                      </a: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不低于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120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国梁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955322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5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架构协同</a:t>
                      </a:r>
                      <a:endParaRPr lang="en-US" altLang="zh-CN" sz="900" b="0" kern="1200" noProof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手淘跨境端成功植入小程序，基础服务模块按需求实现标准化方案</a:t>
                      </a:r>
                      <a:endParaRPr lang="en-US" altLang="zh-CN" sz="1400" b="1" kern="1200" noProof="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模块范围：跨境首页、消息盒子、购物车、订单管理、用户触达、基础架构</a:t>
                      </a:r>
                      <a:endParaRPr lang="en-US" altLang="zh-CN" sz="900" b="0" kern="1200" noProof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老郭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15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手淘技术专项资源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2871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0891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8CF107-7E32-AA4C-8A15-4A82D053ECEA}"/>
              </a:ext>
            </a:extLst>
          </p:cNvPr>
          <p:cNvSpPr/>
          <p:nvPr/>
        </p:nvSpPr>
        <p:spPr>
          <a:xfrm>
            <a:off x="10024872" y="8216"/>
            <a:ext cx="2167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N" sz="800" dirty="0">
                <a:solidFill>
                  <a:srgbClr val="FF0000"/>
                </a:solidFill>
              </a:rPr>
              <a:t>Privileged &amp; Confidential </a:t>
            </a:r>
          </a:p>
          <a:p>
            <a:pPr algn="r"/>
            <a:r>
              <a:rPr lang="en-CN" sz="800" dirty="0">
                <a:solidFill>
                  <a:srgbClr val="FF0000"/>
                </a:solidFill>
              </a:rPr>
              <a:t>特权与保密 -内部信息，请勿外传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D73F6-1A03-EF4C-BF22-40893450FE99}"/>
              </a:ext>
            </a:extLst>
          </p:cNvPr>
          <p:cNvSpPr txBox="1"/>
          <p:nvPr/>
        </p:nvSpPr>
        <p:spPr>
          <a:xfrm>
            <a:off x="2021957" y="246645"/>
            <a:ext cx="864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OKR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1E067722-CF2B-0646-A274-718CC92231D4}"/>
              </a:ext>
            </a:extLst>
          </p:cNvPr>
          <p:cNvGraphicFramePr>
            <a:graphicFrameLocks noGrp="1"/>
          </p:cNvGraphicFramePr>
          <p:nvPr/>
        </p:nvGraphicFramePr>
        <p:xfrm>
          <a:off x="353974" y="1099092"/>
          <a:ext cx="11288109" cy="540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57880">
                  <a:extLst>
                    <a:ext uri="{9D8B030D-6E8A-4147-A177-3AD203B41FA5}">
                      <a16:colId xmlns:a16="http://schemas.microsoft.com/office/drawing/2014/main" val="3323183684"/>
                    </a:ext>
                  </a:extLst>
                </a:gridCol>
                <a:gridCol w="9530229">
                  <a:extLst>
                    <a:ext uri="{9D8B030D-6E8A-4147-A177-3AD203B41FA5}">
                      <a16:colId xmlns:a16="http://schemas.microsoft.com/office/drawing/2014/main" val="1656750731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目标</a:t>
                      </a:r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O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2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建高效亚洲包邮包退网络，提升新开站点效率，突破</a:t>
                      </a:r>
                      <a:r>
                        <a:rPr kumimoji="1" lang="en-US" altLang="zh-CN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8K/</a:t>
                      </a: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天包包单量，助力业务达成损益平衡（</a:t>
                      </a:r>
                      <a:r>
                        <a:rPr kumimoji="1" lang="en-US" altLang="zh-CN" sz="1400" u="sng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+</a:t>
                      </a:r>
                      <a:r>
                        <a:rPr kumimoji="1" lang="en-US" altLang="zh-CN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2%</a:t>
                      </a:r>
                      <a:r>
                        <a:rPr kumimoji="1" lang="zh-CN" altLang="en-US" sz="14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）</a:t>
                      </a:r>
                      <a:endParaRPr kumimoji="1" lang="en-US" altLang="zh-CN" sz="140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1610A16F-8CB8-F249-829E-99E660DC3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1709283"/>
              </p:ext>
            </p:extLst>
          </p:nvPr>
        </p:nvGraphicFramePr>
        <p:xfrm>
          <a:off x="353975" y="1634688"/>
          <a:ext cx="11288111" cy="3240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01919">
                  <a:extLst>
                    <a:ext uri="{9D8B030D-6E8A-4147-A177-3AD203B41FA5}">
                      <a16:colId xmlns:a16="http://schemas.microsoft.com/office/drawing/2014/main" val="1863801112"/>
                    </a:ext>
                  </a:extLst>
                </a:gridCol>
                <a:gridCol w="6791350">
                  <a:extLst>
                    <a:ext uri="{9D8B030D-6E8A-4147-A177-3AD203B41FA5}">
                      <a16:colId xmlns:a16="http://schemas.microsoft.com/office/drawing/2014/main" val="251281738"/>
                    </a:ext>
                  </a:extLst>
                </a:gridCol>
                <a:gridCol w="1124607">
                  <a:extLst>
                    <a:ext uri="{9D8B030D-6E8A-4147-A177-3AD203B41FA5}">
                      <a16:colId xmlns:a16="http://schemas.microsoft.com/office/drawing/2014/main" val="488735125"/>
                    </a:ext>
                  </a:extLst>
                </a:gridCol>
                <a:gridCol w="945931">
                  <a:extLst>
                    <a:ext uri="{9D8B030D-6E8A-4147-A177-3AD203B41FA5}">
                      <a16:colId xmlns:a16="http://schemas.microsoft.com/office/drawing/2014/main" val="14241688"/>
                    </a:ext>
                  </a:extLst>
                </a:gridCol>
                <a:gridCol w="1324304">
                  <a:extLst>
                    <a:ext uri="{9D8B030D-6E8A-4147-A177-3AD203B41FA5}">
                      <a16:colId xmlns:a16="http://schemas.microsoft.com/office/drawing/2014/main" val="2422214203"/>
                    </a:ext>
                  </a:extLst>
                </a:gridCol>
              </a:tblGrid>
              <a:tr h="540000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关键结果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000000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责任人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兵力预估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组织保障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(</a:t>
                      </a: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如有）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271382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1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转化效率</a:t>
                      </a:r>
                      <a:endParaRPr lang="en-US" altLang="zh-CN" sz="90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algn="l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包包商品推荐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UVCTR&gt;60%</a:t>
                      </a: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，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DPV&gt;3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少僮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165334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业务能力</a:t>
                      </a:r>
                      <a:endParaRPr lang="en-US" altLang="zh-CN" sz="900" b="0" kern="1200" noProof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动态佣金调控等硬核技术能力实现损益</a:t>
                      </a:r>
                      <a:r>
                        <a:rPr lang="en-US" altLang="zh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ROI</a:t>
                      </a: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累计提升</a:t>
                      </a:r>
                      <a:r>
                        <a:rPr lang="en-US" altLang="zh-CN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10%</a:t>
                      </a:r>
                      <a:r>
                        <a:rPr lang="zh-CN" altLang="en-US" sz="1400" b="1" kern="1200" noProof="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（暂）</a:t>
                      </a:r>
                      <a:endParaRPr lang="en-US" altLang="zh-CN" sz="1400" b="1" kern="1200" noProof="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思澈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/</a:t>
                      </a: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少僮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145346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全链路技术方案标准化</a:t>
                      </a:r>
                      <a:endParaRPr lang="en-US" altLang="zh-CN" sz="90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CN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亚洲</a:t>
                      </a:r>
                      <a:r>
                        <a:rPr lang="zh-CN" altLang="en-US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包邮包退平台</a:t>
                      </a:r>
                      <a:r>
                        <a:rPr lang="en-US" altLang="zh-CN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2.0</a:t>
                      </a:r>
                      <a:r>
                        <a:rPr lang="zh-CN" altLang="en-US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，新开站耗时</a:t>
                      </a:r>
                      <a:r>
                        <a:rPr lang="en-US" altLang="zh-CN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35</a:t>
                      </a:r>
                      <a:r>
                        <a:rPr lang="zh-CN" altLang="en-US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人日降低到</a:t>
                      </a:r>
                      <a:r>
                        <a:rPr lang="en-US" altLang="zh-CN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10</a:t>
                      </a:r>
                      <a:r>
                        <a:rPr lang="zh-CN" altLang="en-US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人日、</a:t>
                      </a:r>
                      <a:r>
                        <a:rPr lang="en-US" altLang="zh-CN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D</a:t>
                      </a:r>
                      <a:r>
                        <a:rPr lang="en-US" altLang="zh-CN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  <a:sym typeface="Wingdings" pitchFamily="2" charset="2"/>
                        </a:rPr>
                        <a:t></a:t>
                      </a:r>
                      <a:r>
                        <a:rPr lang="en-US" altLang="zh-CN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O</a:t>
                      </a:r>
                      <a:r>
                        <a:rPr lang="zh-CN" altLang="en-US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 </a:t>
                      </a:r>
                      <a:r>
                        <a:rPr lang="en-US" altLang="zh-CN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+20%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范蟊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6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73787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4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包包商家满意度</a:t>
                      </a:r>
                      <a:endParaRPr lang="en-US" altLang="zh-CN" sz="900" b="0" kern="1200" noProof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超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95%</a:t>
                      </a: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的包包商家工单处理周期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&lt;5</a:t>
                      </a: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天，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PSAT</a:t>
                      </a: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不低于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120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国梁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10978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KR</a:t>
                      </a:r>
                      <a:r>
                        <a:rPr lang="en-US" altLang="zh-CN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5</a:t>
                      </a:r>
                      <a:endParaRPr lang="en-US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kern="1200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安全生产</a:t>
                      </a:r>
                      <a:endParaRPr lang="en-US" altLang="zh-CN" sz="900" b="0" kern="1200" noProof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全链路数据对账与</a:t>
                      </a:r>
                      <a:r>
                        <a:rPr lang="zh-CN" altLang="en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资损</a:t>
                      </a: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防控能力，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0</a:t>
                      </a: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资损、</a:t>
                      </a:r>
                      <a:r>
                        <a:rPr lang="en-US" altLang="zh-CN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0</a:t>
                      </a:r>
                      <a:r>
                        <a:rPr lang="zh-CN" altLang="en-US" sz="1400" b="1" kern="1200" noProof="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重大故障</a:t>
                      </a:r>
                      <a:endParaRPr lang="en-US" altLang="zh-CN" sz="1400" b="1" kern="1200" noProof="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微软雅黑"/>
                        </a:rPr>
                        <a:t>岩竹</a:t>
                      </a:r>
                      <a:endParaRPr lang="en-US" altLang="zh-CN" sz="1400" b="1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微软雅黑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30561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5615345"/>
      </p:ext>
    </p:extLst>
  </p:cSld>
  <p:clrMapOvr>
    <a:masterClrMapping/>
  </p:clrMapOvr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accent2">
              <a:lumMod val="50000"/>
            </a:schemeClr>
          </a:solidFill>
          <a:headEnd type="none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47568</TotalTime>
  <Words>2844</Words>
  <Application>Microsoft Macintosh PowerPoint</Application>
  <PresentationFormat>Widescreen</PresentationFormat>
  <Paragraphs>576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Microsoft YaHei</vt:lpstr>
      <vt:lpstr>Microsoft YaHei</vt:lpstr>
      <vt:lpstr>Alibaba Sans</vt:lpstr>
      <vt:lpstr>Arial</vt:lpstr>
      <vt:lpstr>Calibri</vt:lpstr>
      <vt:lpstr>Calibri Light</vt:lpstr>
      <vt:lpstr>Wingdings</vt:lpstr>
      <vt:lpstr>webwppDefTheme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Microsoft Office User</cp:lastModifiedBy>
  <cp:revision>2124</cp:revision>
  <dcterms:created xsi:type="dcterms:W3CDTF">2020-07-08T10:01:22Z</dcterms:created>
  <dcterms:modified xsi:type="dcterms:W3CDTF">2020-10-20T04:48:48Z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